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1枚目】株式会社CO-LINKが、士業・専門家のみなさまと一緒に取り組む「共創パートナー」のご案内です。専門性を、必要としている事業者さまに届く形へ。勉強会・相談会、レポートづくり、発信とマーケティングまで、一緒に進めます。最初にお伝えしておきたいのは、案件・受任・収益をお約束する資料ではない、という点で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2枚目】理念は、ひとりひとりの収益機会をふやすことです。共に向き合い、共につくり、共に動かし続ける。その結果、専門家の収益機会が広がり、事業者の課題が解決し、専門知が社会に届くと考えています。専門家を営業資源や紹介先として扱わない、という約束を最初に置いてい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3枚目】現在の事業は10本です。AI活用・AI勉強会、組織マネジメント、有料職業紹介、相続・事業承継、M&amp;A・事業再生・廃業、お金・補助金・助成金、Web制作・ネット販売・集客、事務代行、許認可・認定、徹底調査。すべての事業に、補助金・助成金を最初に検討する「バインド」を組み込んでい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4枚目】募集している方は、弁護士・税理士・公認会計士・社会保険労務士・司法書士・行政書士・中小企業診断士・金融機関やFPの方・不動産会社（宅建業者）の方、そのほかの専門家や実務家です。資格だけでなく、正確さ・誠実さ・守秘・約束を守る姿勢を大切にしてい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5枚目】流れは5つです。勉強会・相談会を開き、レポートをつくり、発信し、マーケティングを一緒に進め、相談や協業の機会につなげます。ブランディングは当社が整えます。先生には、毎週の執筆やSNSの毎日更新をお願いしません。音声や対談、既存資料から始められ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6枚目】役割分担です。企画・進行管理・編集・掲載準備・ブランディングとマーケティングの支援は当社。専門的な判断、内容の最終確認、公開の判断、受任の判断は先生ご本人です。また、同意のない公開はしない、確認前に公開しない、守秘情報を勝手に扱わない、他との関わりを制限しない、掲載の停止はいつでも受ける、という5つをお約束し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7枚目】報酬の考え方です。金額表ではなく、考え方を先にお示ししています。報酬は役割と稼働に対して、着手前に書面で決めます。紹介そのものへの対価や、人を勧誘することへの報酬は設けません。参加費もありません。具体的な金額は、面談で役割と稼働を確認したうえで個別にご提示します。弁護士法第72条などへの配慮から、紹介料を目的とした設計はしていません。所属の会・団体の規程のご確認をお願いしてい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8枚目】参加までの流れです。ご相談、説明面談、確認、小さく開始、継続の検討の5段階で、いつでも立ち止まれます。お問い合わせは、QRコードの専門家向けご案内ページ、公式LINE、電話、メールのいずれかで受け付けています。案件・受任・収益をお約束するものではないこと、広告・報酬の扱いは資格ごとに異なることを、改めてお伝えくださ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4.png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6720840" y="1554479"/>
            <a:ext cx="3931920" cy="3931920"/>
          </a:xfrm>
          <a:prstGeom prst="ellipse">
            <a:avLst/>
          </a:prstGeom>
          <a:noFill/>
          <a:ln w="15875">
            <a:solidFill>
              <a:srgbClr val="E3E9F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6217920" y="1051560"/>
            <a:ext cx="4937760" cy="4937760"/>
          </a:xfrm>
          <a:prstGeom prst="ellipse">
            <a:avLst/>
          </a:prstGeom>
          <a:noFill/>
          <a:ln w="15875">
            <a:solidFill>
              <a:srgbClr val="E9ED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5760720" y="594359"/>
            <a:ext cx="5852160" cy="5852160"/>
          </a:xfrm>
          <a:prstGeom prst="ellipse">
            <a:avLst/>
          </a:prstGeom>
          <a:noFill/>
          <a:ln w="15875">
            <a:solidFill>
              <a:srgbClr val="EEF1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995160" y="1828800"/>
            <a:ext cx="3383280" cy="3383280"/>
          </a:xfrm>
          <a:prstGeom prst="ellipse">
            <a:avLst/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6903720" y="1737360"/>
            <a:ext cx="3566160" cy="3566160"/>
          </a:xfrm>
          <a:prstGeom prst="ellipse">
            <a:avLst/>
          </a:prstGeom>
          <a:noFill/>
          <a:ln w="19050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 rot="370303">
            <a:off x="8870985" y="546122"/>
            <a:ext cx="260786" cy="130393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 rot="617546">
            <a:off x="9121735" y="601759"/>
            <a:ext cx="175747" cy="79369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 rot="864788">
            <a:off x="9284743" y="621258"/>
            <a:ext cx="260786" cy="130393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 rot="1112031">
            <a:off x="9529024" y="706433"/>
            <a:ext cx="175747" cy="79369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 rot="1359274">
            <a:off x="9683457" y="754928"/>
            <a:ext cx="260786" cy="130393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 rot="1606517">
            <a:off x="9917103" y="868408"/>
            <a:ext cx="175747" cy="79369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 rot="1853760">
            <a:off x="10058894" y="944371"/>
            <a:ext cx="260786" cy="130393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 rot="2101003">
            <a:off x="10277955" y="1084340"/>
            <a:ext cx="175747" cy="79369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 rot="2348246">
            <a:off x="10403297" y="1185675"/>
            <a:ext cx="260786" cy="130393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 rot="2595489">
            <a:off x="10604129" y="1349768"/>
            <a:ext cx="175747" cy="79369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 rot="2842732">
            <a:off x="10709554" y="1473855"/>
            <a:ext cx="260786" cy="130393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 rot="3089974">
            <a:off x="10888886" y="1659210"/>
            <a:ext cx="175747" cy="79369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 rot="3337217">
            <a:off x="10971339" y="1802959"/>
            <a:ext cx="260786" cy="130393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 rot="3584460">
            <a:off x="11126346" y="2006275"/>
            <a:ext cx="175747" cy="79369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 rot="3831703">
            <a:off x="11183246" y="2166190"/>
            <a:ext cx="260786" cy="130393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 rot="4078946">
            <a:off x="11311604" y="2383794"/>
            <a:ext cx="175747" cy="79369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 rot="4326189">
            <a:off x="11340897" y="2556046"/>
            <a:ext cx="260786" cy="130393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 rot="5513811">
            <a:off x="11480883" y="3552097"/>
            <a:ext cx="260786" cy="130393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 rot="5756396">
            <a:off x="11509295" y="3783562"/>
            <a:ext cx="175747" cy="79369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 rot="5998981">
            <a:off x="11438183" y="3962497"/>
            <a:ext cx="260786" cy="130393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 rot="6241566">
            <a:off x="11437766" y="4189931"/>
            <a:ext cx="175747" cy="79369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 rot="6484151">
            <a:off x="11338180" y="4362811"/>
            <a:ext cx="260786" cy="130393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 rot="6726736">
            <a:off x="11309787" y="4582197"/>
            <a:ext cx="175747" cy="79369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 rot="6969321">
            <a:off x="11182862" y="4745078"/>
            <a:ext cx="260786" cy="130393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 rot="7211906">
            <a:off x="11127903" y="4952562"/>
            <a:ext cx="175747" cy="79369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 rot="7454491">
            <a:off x="10975318" y="5101697"/>
            <a:ext cx="260786" cy="130393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 rot="7697075">
            <a:off x="10895732" y="5293660"/>
            <a:ext cx="175747" cy="79369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 rot="7939660">
            <a:off x="10719674" y="5425576"/>
            <a:ext cx="260786" cy="130393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 rot="8182245">
            <a:off x="10617889" y="5598709"/>
            <a:ext cx="175747" cy="79369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ounded Rectangle 35"/>
          <p:cNvSpPr/>
          <p:nvPr/>
        </p:nvSpPr>
        <p:spPr>
          <a:xfrm rot="8424830">
            <a:off x="10421015" y="5710277"/>
            <a:ext cx="260786" cy="130393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ounded Rectangle 36"/>
          <p:cNvSpPr/>
          <p:nvPr/>
        </p:nvSpPr>
        <p:spPr>
          <a:xfrm rot="8667415">
            <a:off x="10299900" y="5861643"/>
            <a:ext cx="175747" cy="79369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 rot="8910000">
            <a:off x="10085279" y="5950136"/>
            <a:ext cx="260786" cy="130393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ounded Rectangle 38"/>
          <p:cNvSpPr/>
          <p:nvPr/>
        </p:nvSpPr>
        <p:spPr>
          <a:xfrm rot="9152585">
            <a:off x="9948087" y="6077234"/>
            <a:ext cx="175747" cy="79369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ounded Rectangle 39"/>
          <p:cNvSpPr/>
          <p:nvPr/>
        </p:nvSpPr>
        <p:spPr>
          <a:xfrm rot="9395170">
            <a:off x="9719141" y="6140386"/>
            <a:ext cx="260786" cy="130393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ounded Rectangle 40"/>
          <p:cNvSpPr/>
          <p:nvPr/>
        </p:nvSpPr>
        <p:spPr>
          <a:xfrm rot="9637755">
            <a:off x="9569447" y="6241195"/>
            <a:ext cx="175747" cy="79369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 rot="9880340">
            <a:off x="9329883" y="6277242"/>
            <a:ext cx="260786" cy="130393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ounded Rectangle 42"/>
          <p:cNvSpPr/>
          <p:nvPr/>
        </p:nvSpPr>
        <p:spPr>
          <a:xfrm rot="10122925">
            <a:off x="9171508" y="6350266"/>
            <a:ext cx="175747" cy="79369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ounded Rectangle 43"/>
          <p:cNvSpPr/>
          <p:nvPr/>
        </p:nvSpPr>
        <p:spPr>
          <a:xfrm rot="10365509">
            <a:off x="8925244" y="6357983"/>
            <a:ext cx="260786" cy="130393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ounded Rectangle 44"/>
          <p:cNvSpPr/>
          <p:nvPr/>
        </p:nvSpPr>
        <p:spPr>
          <a:xfrm rot="10608094">
            <a:off x="8762184" y="6402277"/>
            <a:ext cx="175747" cy="79369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ounded Rectangle 45"/>
          <p:cNvSpPr/>
          <p:nvPr/>
        </p:nvSpPr>
        <p:spPr>
          <a:xfrm rot="10850679">
            <a:off x="8513271" y="6381005"/>
            <a:ext cx="260786" cy="130393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ounded Rectangle 46"/>
          <p:cNvSpPr/>
          <p:nvPr/>
        </p:nvSpPr>
        <p:spPr>
          <a:xfrm rot="11093264">
            <a:off x="8349613" y="6396194"/>
            <a:ext cx="175747" cy="79369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ounded Rectangle 47"/>
          <p:cNvSpPr/>
          <p:nvPr/>
        </p:nvSpPr>
        <p:spPr>
          <a:xfrm rot="11335849">
            <a:off x="8102156" y="6345848"/>
            <a:ext cx="260786" cy="130393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ounded Rectangle 48"/>
          <p:cNvSpPr/>
          <p:nvPr/>
        </p:nvSpPr>
        <p:spPr>
          <a:xfrm rot="11578434">
            <a:off x="7942000" y="6332139"/>
            <a:ext cx="175747" cy="79369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ounded Rectangle 49"/>
          <p:cNvSpPr/>
          <p:nvPr/>
        </p:nvSpPr>
        <p:spPr>
          <a:xfrm rot="11821019">
            <a:off x="7700074" y="6253213"/>
            <a:ext cx="260786" cy="130393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ounded Rectangle 50"/>
          <p:cNvSpPr/>
          <p:nvPr/>
        </p:nvSpPr>
        <p:spPr>
          <a:xfrm rot="12063604">
            <a:off x="7547449" y="6211385"/>
            <a:ext cx="175747" cy="79369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ounded Rectangle 51"/>
          <p:cNvSpPr/>
          <p:nvPr/>
        </p:nvSpPr>
        <p:spPr>
          <a:xfrm rot="12306189">
            <a:off x="7315019" y="6104941"/>
            <a:ext cx="260786" cy="130393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ounded Rectangle 52"/>
          <p:cNvSpPr/>
          <p:nvPr/>
        </p:nvSpPr>
        <p:spPr>
          <a:xfrm rot="15900000">
            <a:off x="8313112" y="1547897"/>
            <a:ext cx="420624" cy="210312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ounded Rectangle 53"/>
          <p:cNvSpPr/>
          <p:nvPr/>
        </p:nvSpPr>
        <p:spPr>
          <a:xfrm rot="15900000">
            <a:off x="8360972" y="1352205"/>
            <a:ext cx="283464" cy="128016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1B36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ounded Rectangle 54"/>
          <p:cNvSpPr/>
          <p:nvPr/>
        </p:nvSpPr>
        <p:spPr>
          <a:xfrm rot="15900000">
            <a:off x="8271671" y="1074218"/>
            <a:ext cx="420624" cy="210312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ounded Rectangle 55"/>
          <p:cNvSpPr/>
          <p:nvPr/>
        </p:nvSpPr>
        <p:spPr>
          <a:xfrm rot="15900000">
            <a:off x="8203754" y="-161820"/>
            <a:ext cx="336499" cy="168249"/>
          </a:xfrm>
          <a:prstGeom prst="roundRect">
            <a:avLst>
              <a:gd name="adj" fmla="val 50000"/>
            </a:avLst>
          </a:prstGeom>
          <a:noFill/>
          <a:ln w="2032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ounded Rectangle 56"/>
          <p:cNvSpPr/>
          <p:nvPr/>
        </p:nvSpPr>
        <p:spPr>
          <a:xfrm rot="15900000">
            <a:off x="8248814" y="-458803"/>
            <a:ext cx="187086" cy="84490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D3C0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ounded Rectangle 57"/>
          <p:cNvSpPr/>
          <p:nvPr/>
        </p:nvSpPr>
        <p:spPr>
          <a:xfrm rot="15900000">
            <a:off x="8202935" y="-768844"/>
            <a:ext cx="227136" cy="113568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DDCF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ounded Rectangle 58"/>
          <p:cNvSpPr/>
          <p:nvPr/>
        </p:nvSpPr>
        <p:spPr>
          <a:xfrm rot="15900000">
            <a:off x="8234375" y="-997281"/>
            <a:ext cx="119054" cy="53766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E7DD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ounded Rectangle 59"/>
          <p:cNvSpPr/>
          <p:nvPr/>
        </p:nvSpPr>
        <p:spPr>
          <a:xfrm rot="21120000">
            <a:off x="10332765" y="3154401"/>
            <a:ext cx="420624" cy="210312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ounded Rectangle 60"/>
          <p:cNvSpPr/>
          <p:nvPr/>
        </p:nvSpPr>
        <p:spPr>
          <a:xfrm rot="21120000">
            <a:off x="10636775" y="3162461"/>
            <a:ext cx="283464" cy="128016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1B36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ounded Rectangle 61"/>
          <p:cNvSpPr/>
          <p:nvPr/>
        </p:nvSpPr>
        <p:spPr>
          <a:xfrm rot="21120000">
            <a:off x="10803625" y="3088226"/>
            <a:ext cx="420624" cy="210312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Rounded Rectangle 62"/>
          <p:cNvSpPr/>
          <p:nvPr/>
        </p:nvSpPr>
        <p:spPr>
          <a:xfrm rot="21120000">
            <a:off x="12031894" y="2942546"/>
            <a:ext cx="336499" cy="168249"/>
          </a:xfrm>
          <a:prstGeom prst="roundRect">
            <a:avLst>
              <a:gd name="adj" fmla="val 50000"/>
            </a:avLst>
          </a:prstGeom>
          <a:noFill/>
          <a:ln w="2032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ounded Rectangle 63"/>
          <p:cNvSpPr/>
          <p:nvPr/>
        </p:nvSpPr>
        <p:spPr>
          <a:xfrm rot="21120000">
            <a:off x="12443447" y="2937085"/>
            <a:ext cx="187086" cy="84490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D3C0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ounded Rectangle 64"/>
          <p:cNvSpPr/>
          <p:nvPr/>
        </p:nvSpPr>
        <p:spPr>
          <a:xfrm rot="21120000">
            <a:off x="12717166" y="2881263"/>
            <a:ext cx="227136" cy="113568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DDCF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ounded Rectangle 65"/>
          <p:cNvSpPr/>
          <p:nvPr/>
        </p:nvSpPr>
        <p:spPr>
          <a:xfrm rot="21120000">
            <a:off x="13028008" y="2875073"/>
            <a:ext cx="119054" cy="53766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E7DD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ounded Rectangle 66"/>
          <p:cNvSpPr/>
          <p:nvPr/>
        </p:nvSpPr>
        <p:spPr>
          <a:xfrm rot="7500000">
            <a:off x="7401307" y="4950800"/>
            <a:ext cx="420624" cy="210312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Rounded Rectangle 67"/>
          <p:cNvSpPr/>
          <p:nvPr/>
        </p:nvSpPr>
        <p:spPr>
          <a:xfrm rot="7500000">
            <a:off x="7333523" y="5186697"/>
            <a:ext cx="283464" cy="128016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1B36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Rounded Rectangle 68"/>
          <p:cNvSpPr/>
          <p:nvPr/>
        </p:nvSpPr>
        <p:spPr>
          <a:xfrm rot="7500000">
            <a:off x="7128578" y="5340297"/>
            <a:ext cx="420624" cy="210312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ounded Rectangle 69"/>
          <p:cNvSpPr/>
          <p:nvPr/>
        </p:nvSpPr>
        <p:spPr>
          <a:xfrm rot="7500000">
            <a:off x="6483574" y="6342561"/>
            <a:ext cx="336499" cy="168249"/>
          </a:xfrm>
          <a:prstGeom prst="roundRect">
            <a:avLst>
              <a:gd name="adj" fmla="val 50000"/>
            </a:avLst>
          </a:prstGeom>
          <a:noFill/>
          <a:ln w="2032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ounded Rectangle 70"/>
          <p:cNvSpPr/>
          <p:nvPr/>
        </p:nvSpPr>
        <p:spPr>
          <a:xfrm rot="7500000">
            <a:off x="6363175" y="6663081"/>
            <a:ext cx="187086" cy="84490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D3C0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ounded Rectangle 71"/>
          <p:cNvSpPr/>
          <p:nvPr/>
        </p:nvSpPr>
        <p:spPr>
          <a:xfrm rot="7500000">
            <a:off x="6173009" y="6891528"/>
            <a:ext cx="227136" cy="113568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DDCF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ounded Rectangle 72"/>
          <p:cNvSpPr/>
          <p:nvPr/>
        </p:nvSpPr>
        <p:spPr>
          <a:xfrm rot="7500000">
            <a:off x="6078308" y="7133855"/>
            <a:ext cx="119054" cy="53766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E7DD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4" name="Picture 73" descr="打ち合わせの様子（イメージ）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8855" y="102574"/>
            <a:ext cx="1005840" cy="1005840"/>
          </a:xfrm>
          <a:prstGeom prst="ellipse">
            <a:avLst/>
          </a:prstGeom>
          <a:ln w="28575">
            <a:solidFill>
              <a:srgbClr val="B89968"/>
            </a:solidFill>
          </a:ln>
        </p:spPr>
      </p:pic>
      <p:pic>
        <p:nvPicPr>
          <p:cNvPr id="75" name="Picture 74" descr="握手の様子（イメージ）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45491" y="2674296"/>
            <a:ext cx="877824" cy="877824"/>
          </a:xfrm>
          <a:prstGeom prst="ellipse">
            <a:avLst/>
          </a:prstGeom>
          <a:ln w="28575">
            <a:solidFill>
              <a:srgbClr val="B89968"/>
            </a:solidFill>
          </a:ln>
        </p:spPr>
      </p:pic>
      <p:pic>
        <p:nvPicPr>
          <p:cNvPr id="76" name="Picture 75" descr="会議の様子（イメージ）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9557" y="5478432"/>
            <a:ext cx="877824" cy="877824"/>
          </a:xfrm>
          <a:prstGeom prst="ellipse">
            <a:avLst/>
          </a:prstGeom>
          <a:ln w="28575">
            <a:solidFill>
              <a:srgbClr val="B89968"/>
            </a:solidFill>
          </a:ln>
        </p:spPr>
      </p:pic>
      <p:pic>
        <p:nvPicPr>
          <p:cNvPr id="77" name="Picture 76" descr="株式会社CO-LINKのロゴ（円形バッジ）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60920" y="2194560"/>
            <a:ext cx="2651760" cy="2651760"/>
          </a:xfrm>
          <a:prstGeom prst="rect">
            <a:avLst/>
          </a:prstGeom>
        </p:spPr>
      </p:pic>
      <p:sp>
        <p:nvSpPr>
          <p:cNvPr id="78" name="Rectangle 77"/>
          <p:cNvSpPr/>
          <p:nvPr/>
        </p:nvSpPr>
        <p:spPr>
          <a:xfrm>
            <a:off x="640080" y="731520"/>
            <a:ext cx="603504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21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Co-operation  ·  Co-creation  ·  Co-working</a:t>
            </a:r>
          </a:p>
        </p:txBody>
      </p:sp>
      <p:sp>
        <p:nvSpPr>
          <p:cNvPr id="79" name="Rectangle 78"/>
          <p:cNvSpPr/>
          <p:nvPr/>
        </p:nvSpPr>
        <p:spPr>
          <a:xfrm>
            <a:off x="640080" y="1234440"/>
            <a:ext cx="6126480" cy="2011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0" tIns="0" rIns="0" bIns="0">
            <a:noAutofit/>
          </a:bodyPr>
          <a:lstStyle/>
          <a:p>
            <a:pPr algn="l">
              <a:lnSpc>
                <a:spcPts val="5800"/>
              </a:lnSpc>
              <a:spcBef>
                <a:spcPts val="0"/>
              </a:spcBef>
              <a:spcAft>
                <a:spcPts val="0"/>
              </a:spcAft>
            </a:pPr>
            <a:r>
              <a:rPr sz="4200" b="1">
                <a:solidFill>
                  <a:srgbClr val="1B365D"/>
                </a:solidFill>
                <a:latin typeface="Yu Mincho"/>
                <a:ea typeface="Yu Mincho"/>
                <a:cs typeface="Yu Mincho"/>
              </a:rPr>
              <a:t>専門性を、</a:t>
            </a:r>
          </a:p>
          <a:p>
            <a:pPr algn="l">
              <a:lnSpc>
                <a:spcPts val="5800"/>
              </a:lnSpc>
              <a:spcBef>
                <a:spcPts val="0"/>
              </a:spcBef>
              <a:spcAft>
                <a:spcPts val="0"/>
              </a:spcAft>
            </a:pPr>
            <a:r>
              <a:rPr sz="4200" b="1">
                <a:solidFill>
                  <a:srgbClr val="1B365D"/>
                </a:solidFill>
                <a:latin typeface="Yu Mincho"/>
                <a:ea typeface="Yu Mincho"/>
                <a:cs typeface="Yu Mincho"/>
              </a:rPr>
              <a:t>社会に届く形へ。</a:t>
            </a:r>
          </a:p>
        </p:txBody>
      </p:sp>
      <p:sp>
        <p:nvSpPr>
          <p:cNvPr id="80" name="Rectangle 79"/>
          <p:cNvSpPr/>
          <p:nvPr/>
        </p:nvSpPr>
        <p:spPr>
          <a:xfrm>
            <a:off x="640080" y="3310128"/>
            <a:ext cx="1097280" cy="54864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640080" y="3474720"/>
            <a:ext cx="6126480" cy="53035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共創パートナーのご案内</a:t>
            </a:r>
          </a:p>
        </p:txBody>
      </p:sp>
      <p:sp>
        <p:nvSpPr>
          <p:cNvPr id="82" name="Rectangle 81"/>
          <p:cNvSpPr/>
          <p:nvPr/>
        </p:nvSpPr>
        <p:spPr>
          <a:xfrm>
            <a:off x="640080" y="4005072"/>
            <a:ext cx="612648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士業・専門家のみなさまへ</a:t>
            </a:r>
          </a:p>
        </p:txBody>
      </p:sp>
      <p:sp>
        <p:nvSpPr>
          <p:cNvPr id="83" name="Rounded Rectangle 82"/>
          <p:cNvSpPr/>
          <p:nvPr/>
        </p:nvSpPr>
        <p:spPr>
          <a:xfrm>
            <a:off x="640080" y="4709160"/>
            <a:ext cx="1691640" cy="420624"/>
          </a:xfrm>
          <a:prstGeom prst="roundRect">
            <a:avLst>
              <a:gd name="adj" fmla="val 50000"/>
            </a:avLst>
          </a:prstGeom>
          <a:solidFill>
            <a:srgbClr val="EFE5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0" rIns="45720" bIns="0">
            <a:noAutofit/>
          </a:bodyPr>
          <a:lstStyle/>
          <a:p>
            <a:pPr algn="ctr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勉強会・相談会</a:t>
            </a:r>
          </a:p>
        </p:txBody>
      </p:sp>
      <p:sp>
        <p:nvSpPr>
          <p:cNvPr id="84" name="Rounded Rectangle 83"/>
          <p:cNvSpPr/>
          <p:nvPr/>
        </p:nvSpPr>
        <p:spPr>
          <a:xfrm>
            <a:off x="2459736" y="4709160"/>
            <a:ext cx="1691640" cy="420624"/>
          </a:xfrm>
          <a:prstGeom prst="roundRect">
            <a:avLst>
              <a:gd name="adj" fmla="val 50000"/>
            </a:avLst>
          </a:prstGeom>
          <a:solidFill>
            <a:srgbClr val="EFE5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0" rIns="45720" bIns="0">
            <a:noAutofit/>
          </a:bodyPr>
          <a:lstStyle/>
          <a:p>
            <a:pPr algn="ctr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レポートづくり</a:t>
            </a:r>
          </a:p>
        </p:txBody>
      </p:sp>
      <p:sp>
        <p:nvSpPr>
          <p:cNvPr id="85" name="Rounded Rectangle 84"/>
          <p:cNvSpPr/>
          <p:nvPr/>
        </p:nvSpPr>
        <p:spPr>
          <a:xfrm>
            <a:off x="4279392" y="4709160"/>
            <a:ext cx="2148840" cy="420624"/>
          </a:xfrm>
          <a:prstGeom prst="roundRect">
            <a:avLst>
              <a:gd name="adj" fmla="val 50000"/>
            </a:avLst>
          </a:prstGeom>
          <a:solidFill>
            <a:srgbClr val="EFE5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0" rIns="45720" bIns="0">
            <a:noAutofit/>
          </a:bodyPr>
          <a:lstStyle/>
          <a:p>
            <a:pPr algn="ctr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発信・ブランディング</a:t>
            </a:r>
          </a:p>
        </p:txBody>
      </p:sp>
      <p:sp>
        <p:nvSpPr>
          <p:cNvPr id="86" name="Rectangle 85"/>
          <p:cNvSpPr/>
          <p:nvPr/>
        </p:nvSpPr>
        <p:spPr>
          <a:xfrm>
            <a:off x="640080" y="5230368"/>
            <a:ext cx="6217920" cy="4206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＋ マーケティングも一緒に。ご自身の事業機会を、のばしていきます。</a:t>
            </a:r>
          </a:p>
        </p:txBody>
      </p:sp>
      <p:sp>
        <p:nvSpPr>
          <p:cNvPr id="87" name="Rectangle 86"/>
          <p:cNvSpPr/>
          <p:nvPr/>
        </p:nvSpPr>
        <p:spPr>
          <a:xfrm>
            <a:off x="640080" y="5989320"/>
            <a:ext cx="621792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株式会社CO-LINK　2026年10月</a:t>
            </a:r>
          </a:p>
        </p:txBody>
      </p:sp>
      <p:sp>
        <p:nvSpPr>
          <p:cNvPr id="88" name="Rectangle 87"/>
          <p:cNvSpPr/>
          <p:nvPr/>
        </p:nvSpPr>
        <p:spPr>
          <a:xfrm>
            <a:off x="640080" y="6263640"/>
            <a:ext cx="1060704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本資料は専門家の方向けの一般的なご案内です。案件・受任・収益をお約束するものではありません。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006840" y="-1874519"/>
            <a:ext cx="4754880" cy="4754880"/>
          </a:xfrm>
          <a:prstGeom prst="ellipse">
            <a:avLst/>
          </a:prstGeom>
          <a:noFill/>
          <a:ln w="12700">
            <a:solidFill>
              <a:srgbClr val="EDF0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555480" y="-1325880"/>
            <a:ext cx="3657600" cy="3657600"/>
          </a:xfrm>
          <a:prstGeom prst="ellipse">
            <a:avLst/>
          </a:prstGeom>
          <a:noFill/>
          <a:ln w="12700">
            <a:solidFill>
              <a:srgbClr val="E8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058400" y="-822959"/>
            <a:ext cx="2651760" cy="2651760"/>
          </a:xfrm>
          <a:prstGeom prst="ellipse">
            <a:avLst/>
          </a:prstGeom>
          <a:noFill/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515600" y="-365759"/>
            <a:ext cx="1737360" cy="1737360"/>
          </a:xfrm>
          <a:prstGeom prst="ellipse">
            <a:avLst/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株式会社CO-LINKのロゴ（円形バッジ）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109728"/>
            <a:ext cx="822960" cy="8229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48640" y="329184"/>
            <a:ext cx="9692640" cy="7132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1B365D"/>
                </a:solidFill>
                <a:latin typeface="Yu Mincho"/>
                <a:ea typeface="Yu Mincho"/>
                <a:cs typeface="Yu Mincho"/>
              </a:rPr>
              <a:t>私たちの理念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1097280"/>
            <a:ext cx="914400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463040" y="1117854"/>
            <a:ext cx="10177272" cy="9144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1225296"/>
            <a:ext cx="1078992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さまざまな人が、自分の力で収益を得る機会を、ふやしていく。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6455664"/>
            <a:ext cx="8229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株式会社CO-LINK　共創パートナーのご案内（士業・専門家のみなさまへ）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241280" y="6455664"/>
            <a:ext cx="1399032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r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2 / 8</a:t>
            </a:r>
          </a:p>
        </p:txBody>
      </p:sp>
      <p:sp>
        <p:nvSpPr>
          <p:cNvPr id="13" name="Oval 12"/>
          <p:cNvSpPr/>
          <p:nvPr/>
        </p:nvSpPr>
        <p:spPr>
          <a:xfrm>
            <a:off x="685800" y="1920240"/>
            <a:ext cx="1874519" cy="1874519"/>
          </a:xfrm>
          <a:prstGeom prst="ellipse">
            <a:avLst/>
          </a:prstGeom>
          <a:solidFill>
            <a:srgbClr val="FFFFFF"/>
          </a:solidFill>
          <a:ln w="28575">
            <a:solidFill>
              <a:srgbClr val="1B36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85800" y="1920240"/>
            <a:ext cx="1874519" cy="187451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0" bIns="0">
            <a:noAutofit/>
          </a:bodyPr>
          <a:lstStyle/>
          <a:p>
            <a:pPr algn="ctr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Co-operation</a:t>
            </a:r>
          </a:p>
          <a:p>
            <a:pPr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共に向き合う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3931920"/>
            <a:ext cx="2148840" cy="10058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45720" tIns="0" rIns="45720" bIns="0">
            <a:noAutofit/>
          </a:bodyPr>
          <a:lstStyle/>
          <a:p>
            <a:pPr algn="ctr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同じ課題に、一緒に向き合う。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560320" y="2514600"/>
            <a:ext cx="502920" cy="6400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ctr">
              <a:lnSpc>
                <a:spcPts val="34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＋</a:t>
            </a:r>
          </a:p>
        </p:txBody>
      </p:sp>
      <p:sp>
        <p:nvSpPr>
          <p:cNvPr id="17" name="Oval 16"/>
          <p:cNvSpPr/>
          <p:nvPr/>
        </p:nvSpPr>
        <p:spPr>
          <a:xfrm>
            <a:off x="3063240" y="1920240"/>
            <a:ext cx="1874519" cy="1874519"/>
          </a:xfrm>
          <a:prstGeom prst="ellipse">
            <a:avLst/>
          </a:prstGeom>
          <a:solidFill>
            <a:srgbClr val="FFFFFF"/>
          </a:solidFill>
          <a:ln w="28575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3063240" y="1920240"/>
            <a:ext cx="1874519" cy="187451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0" bIns="0">
            <a:noAutofit/>
          </a:bodyPr>
          <a:lstStyle/>
          <a:p>
            <a:pPr algn="ctr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Co-creation</a:t>
            </a:r>
          </a:p>
          <a:p>
            <a:pPr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共につくる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926080" y="3931920"/>
            <a:ext cx="2148840" cy="10058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45720" tIns="0" rIns="45720" bIns="0">
            <a:noAutofit/>
          </a:bodyPr>
          <a:lstStyle/>
          <a:p>
            <a:pPr algn="ctr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勉強会・レポート・サービスを一緒に。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37760" y="2514600"/>
            <a:ext cx="502920" cy="6400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ctr">
              <a:lnSpc>
                <a:spcPts val="34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＋</a:t>
            </a:r>
          </a:p>
        </p:txBody>
      </p:sp>
      <p:sp>
        <p:nvSpPr>
          <p:cNvPr id="21" name="Oval 20"/>
          <p:cNvSpPr/>
          <p:nvPr/>
        </p:nvSpPr>
        <p:spPr>
          <a:xfrm>
            <a:off x="5440680" y="1920240"/>
            <a:ext cx="1874519" cy="1874519"/>
          </a:xfrm>
          <a:prstGeom prst="ellipse">
            <a:avLst/>
          </a:prstGeom>
          <a:solidFill>
            <a:srgbClr val="FFFFFF"/>
          </a:solidFill>
          <a:ln w="28575">
            <a:solidFill>
              <a:srgbClr val="1B36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440680" y="1920240"/>
            <a:ext cx="1874519" cy="187451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0" bIns="0">
            <a:noAutofit/>
          </a:bodyPr>
          <a:lstStyle/>
          <a:p>
            <a:pPr algn="ctr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Co-working</a:t>
            </a:r>
          </a:p>
          <a:p>
            <a:pPr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共に動かし続ける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303520" y="3931920"/>
            <a:ext cx="2148840" cy="10058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45720" tIns="0" rIns="45720" bIns="0">
            <a:noAutofit/>
          </a:bodyPr>
          <a:lstStyle/>
          <a:p>
            <a:pPr algn="ctr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仕組みにして、続けられる形で運用。</a:t>
            </a:r>
          </a:p>
        </p:txBody>
      </p:sp>
      <p:sp>
        <p:nvSpPr>
          <p:cNvPr id="24" name="Chevron 23"/>
          <p:cNvSpPr/>
          <p:nvPr/>
        </p:nvSpPr>
        <p:spPr>
          <a:xfrm>
            <a:off x="7406640" y="2606040"/>
            <a:ext cx="457200" cy="822960"/>
          </a:xfrm>
          <a:prstGeom prst="chevron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8092440" y="1828800"/>
            <a:ext cx="3547872" cy="3154680"/>
          </a:xfrm>
          <a:prstGeom prst="roundRect">
            <a:avLst>
              <a:gd name="adj" fmla="val 3478"/>
            </a:avLst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182880" rIns="274320" bIns="182880">
            <a:noAutofit/>
          </a:bodyPr>
          <a:lstStyle/>
          <a:p>
            <a:pPr algn="l">
              <a:lnSpc>
                <a:spcPts val="2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B89968"/>
                </a:solidFill>
                <a:latin typeface="Yu Gothic"/>
                <a:ea typeface="Yu Gothic"/>
                <a:cs typeface="Yu Gothic"/>
              </a:rPr>
              <a:t>めざす姿</a:t>
            </a:r>
          </a:p>
          <a:p>
            <a:pPr algn="l">
              <a:lnSpc>
                <a:spcPts val="2100"/>
              </a:lnSpc>
              <a:spcBef>
                <a:spcPts val="0"/>
              </a:spcBef>
              <a:spcAft>
                <a:spcPts val="800"/>
              </a:spcAft>
            </a:pPr>
            <a:r>
              <a:rPr sz="1400" b="1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専門家・実務家の収益機会が、広がる。</a:t>
            </a:r>
          </a:p>
          <a:p>
            <a:pPr algn="l">
              <a:lnSpc>
                <a:spcPts val="2100"/>
              </a:lnSpc>
              <a:spcBef>
                <a:spcPts val="0"/>
              </a:spcBef>
              <a:spcAft>
                <a:spcPts val="800"/>
              </a:spcAft>
            </a:pPr>
            <a:r>
              <a:rPr sz="1400" b="1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事業者さまの課題が、解決する。</a:t>
            </a:r>
          </a:p>
          <a:p>
            <a:pPr algn="l">
              <a:lnSpc>
                <a:spcPts val="21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専門の知見が、社会に届く。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48640" y="5257800"/>
            <a:ext cx="11091672" cy="960120"/>
          </a:xfrm>
          <a:prstGeom prst="roundRect">
            <a:avLst>
              <a:gd name="adj" fmla="val 9523"/>
            </a:avLst>
          </a:prstGeom>
          <a:solidFill>
            <a:srgbClr val="EFE5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73152" rIns="274320" bIns="73152">
            <a:noAutofit/>
          </a:bodyPr>
          <a:lstStyle/>
          <a:p>
            <a:pPr algn="l">
              <a:lnSpc>
                <a:spcPts val="2200"/>
              </a:lnSpc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専門家のみなさまを、営業資源や紹介先として扱うことはしません。</a:t>
            </a:r>
          </a:p>
          <a:p>
            <a:pPr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独立性・職業倫理・守秘義務を尊重し、ご自身の専門性が正当に評価される場を、一緒につくります。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006840" y="-1874519"/>
            <a:ext cx="4754880" cy="4754880"/>
          </a:xfrm>
          <a:prstGeom prst="ellipse">
            <a:avLst/>
          </a:prstGeom>
          <a:noFill/>
          <a:ln w="12700">
            <a:solidFill>
              <a:srgbClr val="EDF0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555480" y="-1325880"/>
            <a:ext cx="3657600" cy="3657600"/>
          </a:xfrm>
          <a:prstGeom prst="ellipse">
            <a:avLst/>
          </a:prstGeom>
          <a:noFill/>
          <a:ln w="12700">
            <a:solidFill>
              <a:srgbClr val="E8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058400" y="-822959"/>
            <a:ext cx="2651760" cy="2651760"/>
          </a:xfrm>
          <a:prstGeom prst="ellipse">
            <a:avLst/>
          </a:prstGeom>
          <a:noFill/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515600" y="-365759"/>
            <a:ext cx="1737360" cy="1737360"/>
          </a:xfrm>
          <a:prstGeom prst="ellipse">
            <a:avLst/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株式会社CO-LINKのロゴ（円形バッジ）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109728"/>
            <a:ext cx="822960" cy="8229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48640" y="329184"/>
            <a:ext cx="9692640" cy="7132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1B365D"/>
                </a:solidFill>
                <a:latin typeface="Yu Mincho"/>
                <a:ea typeface="Yu Mincho"/>
                <a:cs typeface="Yu Mincho"/>
              </a:rPr>
              <a:t>いま取り組んでいる事業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1097280"/>
            <a:ext cx="914400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463040" y="1117854"/>
            <a:ext cx="10177272" cy="9144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1225296"/>
            <a:ext cx="1078992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10の事業を、ひとつのチームで。専門家とつないで、最後まで進めます。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6455664"/>
            <a:ext cx="8229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株式会社CO-LINK　共創パートナーのご案内（士業・専門家のみなさまへ）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241280" y="6455664"/>
            <a:ext cx="1399032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r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3 / 8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1810512"/>
            <a:ext cx="2084831" cy="132588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1810512"/>
            <a:ext cx="2084831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48640" y="1883664"/>
            <a:ext cx="2084831" cy="123443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36576" bIns="18288">
            <a:noAutofit/>
          </a:bodyPr>
          <a:lstStyle/>
          <a:p>
            <a:pPr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01</a:t>
            </a:r>
          </a:p>
          <a:p>
            <a:pPr algn="l">
              <a:lnSpc>
                <a:spcPts val="2000"/>
              </a:lnSpc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AI活用・AI勉強会</a:t>
            </a:r>
          </a:p>
          <a:p>
            <a:pPr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導入から定着まで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798064" y="1810512"/>
            <a:ext cx="2084831" cy="132588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2798064" y="1810512"/>
            <a:ext cx="2084831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2798064" y="1883664"/>
            <a:ext cx="2084831" cy="123443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36576" bIns="18288">
            <a:noAutofit/>
          </a:bodyPr>
          <a:lstStyle/>
          <a:p>
            <a:pPr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02</a:t>
            </a:r>
          </a:p>
          <a:p>
            <a:pPr algn="l">
              <a:lnSpc>
                <a:spcPts val="2000"/>
              </a:lnSpc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組織マネジメント</a:t>
            </a:r>
          </a:p>
          <a:p>
            <a:pPr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人と組織の悩みを手順で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047488" y="1810512"/>
            <a:ext cx="2084831" cy="132588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047488" y="1810512"/>
            <a:ext cx="2084831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5047488" y="1883664"/>
            <a:ext cx="2084831" cy="123443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36576" bIns="18288">
            <a:noAutofit/>
          </a:bodyPr>
          <a:lstStyle/>
          <a:p>
            <a:pPr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03</a:t>
            </a:r>
          </a:p>
          <a:p>
            <a:pPr algn="l">
              <a:lnSpc>
                <a:spcPts val="2000"/>
              </a:lnSpc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有料職業紹介</a:t>
            </a:r>
          </a:p>
          <a:p>
            <a:pPr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許可番号 14-ユ-302600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296912" y="1810512"/>
            <a:ext cx="2084831" cy="132588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7296912" y="1810512"/>
            <a:ext cx="2084831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7296912" y="1883664"/>
            <a:ext cx="2084831" cy="123443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36576" bIns="18288">
            <a:noAutofit/>
          </a:bodyPr>
          <a:lstStyle/>
          <a:p>
            <a:pPr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04</a:t>
            </a:r>
          </a:p>
          <a:p>
            <a:pPr algn="l">
              <a:lnSpc>
                <a:spcPts val="2000"/>
              </a:lnSpc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相続・事業承継</a:t>
            </a:r>
          </a:p>
          <a:p>
            <a:pPr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準備から専門家接続まで</a:t>
            </a:r>
          </a:p>
        </p:txBody>
      </p:sp>
      <p:sp>
        <p:nvSpPr>
          <p:cNvPr id="25" name="Rectangle 24"/>
          <p:cNvSpPr/>
          <p:nvPr/>
        </p:nvSpPr>
        <p:spPr>
          <a:xfrm>
            <a:off x="9546336" y="1810512"/>
            <a:ext cx="2084831" cy="132588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546336" y="1810512"/>
            <a:ext cx="2084831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9546336" y="1883664"/>
            <a:ext cx="2084831" cy="123443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36576" bIns="18288">
            <a:noAutofit/>
          </a:bodyPr>
          <a:lstStyle/>
          <a:p>
            <a:pPr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05</a:t>
            </a:r>
          </a:p>
          <a:p>
            <a:pPr algn="l">
              <a:lnSpc>
                <a:spcPts val="2000"/>
              </a:lnSpc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M&amp;A・事業再生・廃業</a:t>
            </a:r>
          </a:p>
          <a:p>
            <a:pPr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準備から一緒に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3264408"/>
            <a:ext cx="2084831" cy="132588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48640" y="3264408"/>
            <a:ext cx="2084831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548640" y="3337560"/>
            <a:ext cx="2084831" cy="123443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36576" bIns="18288">
            <a:noAutofit/>
          </a:bodyPr>
          <a:lstStyle/>
          <a:p>
            <a:pPr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06</a:t>
            </a:r>
          </a:p>
          <a:p>
            <a:pPr algn="l">
              <a:lnSpc>
                <a:spcPts val="2000"/>
              </a:lnSpc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お金・補助金・助成金</a:t>
            </a:r>
          </a:p>
          <a:p>
            <a:pPr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資金調達から制度活用まで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798064" y="3264408"/>
            <a:ext cx="2084831" cy="132588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2798064" y="3264408"/>
            <a:ext cx="2084831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2798064" y="3337560"/>
            <a:ext cx="2084831" cy="123443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36576" bIns="18288">
            <a:noAutofit/>
          </a:bodyPr>
          <a:lstStyle/>
          <a:p>
            <a:pPr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07</a:t>
            </a:r>
          </a:p>
          <a:p>
            <a:pPr algn="l">
              <a:lnSpc>
                <a:spcPts val="2000"/>
              </a:lnSpc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Web制作・ネット販売・集客</a:t>
            </a:r>
          </a:p>
          <a:p>
            <a:pPr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サイトからECサイトまで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047488" y="3264408"/>
            <a:ext cx="2084831" cy="132588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047488" y="3264408"/>
            <a:ext cx="2084831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5047488" y="3337560"/>
            <a:ext cx="2084831" cy="123443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36576" bIns="18288">
            <a:noAutofit/>
          </a:bodyPr>
          <a:lstStyle/>
          <a:p>
            <a:pPr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08</a:t>
            </a:r>
          </a:p>
          <a:p>
            <a:pPr algn="l">
              <a:lnSpc>
                <a:spcPts val="2000"/>
              </a:lnSpc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事務代行（BPO）</a:t>
            </a:r>
          </a:p>
          <a:p>
            <a:pPr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手順書で回る体制へ</a:t>
            </a:r>
          </a:p>
        </p:txBody>
      </p:sp>
      <p:sp>
        <p:nvSpPr>
          <p:cNvPr id="37" name="Rectangle 36"/>
          <p:cNvSpPr/>
          <p:nvPr/>
        </p:nvSpPr>
        <p:spPr>
          <a:xfrm>
            <a:off x="7296912" y="3264408"/>
            <a:ext cx="2084831" cy="132588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7296912" y="3264408"/>
            <a:ext cx="2084831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7296912" y="3337560"/>
            <a:ext cx="2084831" cy="123443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36576" bIns="18288">
            <a:noAutofit/>
          </a:bodyPr>
          <a:lstStyle/>
          <a:p>
            <a:pPr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09</a:t>
            </a:r>
          </a:p>
          <a:p>
            <a:pPr algn="l">
              <a:lnSpc>
                <a:spcPts val="2000"/>
              </a:lnSpc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許認可・認定・社内ルール</a:t>
            </a:r>
          </a:p>
          <a:p>
            <a:pPr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有資格者と進めます</a:t>
            </a:r>
          </a:p>
        </p:txBody>
      </p:sp>
      <p:sp>
        <p:nvSpPr>
          <p:cNvPr id="40" name="Rectangle 39"/>
          <p:cNvSpPr/>
          <p:nvPr/>
        </p:nvSpPr>
        <p:spPr>
          <a:xfrm>
            <a:off x="9546336" y="3264408"/>
            <a:ext cx="2084831" cy="132588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9546336" y="3264408"/>
            <a:ext cx="2084831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9546336" y="3337560"/>
            <a:ext cx="2084831" cy="123443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36576" bIns="18288">
            <a:noAutofit/>
          </a:bodyPr>
          <a:lstStyle/>
          <a:p>
            <a:pPr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10</a:t>
            </a:r>
          </a:p>
          <a:p>
            <a:pPr algn="l">
              <a:lnSpc>
                <a:spcPts val="2000"/>
              </a:lnSpc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徹底調査</a:t>
            </a:r>
          </a:p>
          <a:p>
            <a:pPr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出典つきで整理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548640" y="4690872"/>
            <a:ext cx="6400800" cy="1069848"/>
          </a:xfrm>
          <a:prstGeom prst="roundRect">
            <a:avLst>
              <a:gd name="adj" fmla="val 8547"/>
            </a:avLst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6032" tIns="73152" rIns="182880" bIns="73152">
            <a:noAutofit/>
          </a:bodyPr>
          <a:lstStyle/>
          <a:p>
            <a:pPr algn="l">
              <a:lnSpc>
                <a:spcPts val="2200"/>
              </a:lnSpc>
              <a:spcBef>
                <a:spcPts val="0"/>
              </a:spcBef>
              <a:spcAft>
                <a:spcPts val="200"/>
              </a:spcAft>
            </a:pPr>
            <a:r>
              <a:rPr sz="1500" b="1">
                <a:solidFill>
                  <a:srgbClr val="B89968"/>
                </a:solidFill>
                <a:latin typeface="Yu Gothic"/>
                <a:ea typeface="Yu Gothic"/>
                <a:cs typeface="Yu Gothic"/>
              </a:rPr>
              <a:t>統合経営顧問・PM</a:t>
            </a:r>
          </a:p>
          <a:p>
            <a:pPr algn="l">
              <a:lnSpc>
                <a:spcPts val="19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助言で終わらず、仕組みの設計から運用まで、最後までいっしょに動かします。</a:t>
            </a:r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専門家とは「絆ネットワーク（LINK-A）」でつなぎます。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7086600" y="4690872"/>
            <a:ext cx="4553712" cy="1069848"/>
          </a:xfrm>
          <a:prstGeom prst="roundRect">
            <a:avLst>
              <a:gd name="adj" fmla="val 8547"/>
            </a:avLst>
          </a:prstGeom>
          <a:solidFill>
            <a:srgbClr val="EFE5D0"/>
          </a:solidFill>
          <a:ln w="12700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73152" rIns="182880" bIns="73152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300"/>
              </a:spcAft>
            </a:pPr>
            <a:r>
              <a:rPr sz="1300" b="1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補助金・助成金バインド</a:t>
            </a:r>
          </a:p>
          <a:p>
            <a:pPr algn="l">
              <a:lnSpc>
                <a:spcPts val="2000"/>
              </a:lnSpc>
              <a:spcBef>
                <a:spcPts val="0"/>
              </a:spcBef>
              <a:spcAft>
                <a:spcPts val="200"/>
              </a:spcAft>
            </a:pPr>
            <a:r>
              <a:rPr sz="135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総投資額 − 公的支援額（見込み）＝ 実質負担額</a:t>
            </a:r>
          </a:p>
          <a:p>
            <a:pPr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どの事業も、使える制度を最初に検討します。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48640" y="5870448"/>
            <a:ext cx="11091672" cy="53035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0" tIns="0" rIns="0" bIns="0">
            <a:noAutofit/>
          </a:bodyPr>
          <a:lstStyle/>
          <a:p>
            <a:pPr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有料職業紹介は事業所（横浜市港北区新横浜）で許可を受けています。補助金・助成金は制度・年度により異なり、採択・受給を保証するものではありません。CO-LINKは公的な認定機関ではなく、当社の民間認定は公的認定とは異なります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006840" y="-1874519"/>
            <a:ext cx="4754880" cy="4754880"/>
          </a:xfrm>
          <a:prstGeom prst="ellipse">
            <a:avLst/>
          </a:prstGeom>
          <a:noFill/>
          <a:ln w="12700">
            <a:solidFill>
              <a:srgbClr val="EDF0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555480" y="-1325880"/>
            <a:ext cx="3657600" cy="3657600"/>
          </a:xfrm>
          <a:prstGeom prst="ellipse">
            <a:avLst/>
          </a:prstGeom>
          <a:noFill/>
          <a:ln w="12700">
            <a:solidFill>
              <a:srgbClr val="E8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058400" y="-822959"/>
            <a:ext cx="2651760" cy="2651760"/>
          </a:xfrm>
          <a:prstGeom prst="ellipse">
            <a:avLst/>
          </a:prstGeom>
          <a:noFill/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515600" y="-365759"/>
            <a:ext cx="1737360" cy="1737360"/>
          </a:xfrm>
          <a:prstGeom prst="ellipse">
            <a:avLst/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株式会社CO-LINKのロゴ（円形バッジ）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109728"/>
            <a:ext cx="822960" cy="8229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48640" y="329184"/>
            <a:ext cx="9692640" cy="7132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1B365D"/>
                </a:solidFill>
                <a:latin typeface="Yu Mincho"/>
                <a:ea typeface="Yu Mincho"/>
                <a:cs typeface="Yu Mincho"/>
              </a:rPr>
              <a:t>一緒に取り組みたい方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1097280"/>
            <a:ext cx="914400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463040" y="1117854"/>
            <a:ext cx="10177272" cy="9144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1225296"/>
            <a:ext cx="1078992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資格や肩書だけでは決めません。専門性と、姿勢を大切にしています。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6455664"/>
            <a:ext cx="8229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株式会社CO-LINK　共創パートナーのご案内（士業・専門家のみなさまへ）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241280" y="6455664"/>
            <a:ext cx="1399032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r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4 / 8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1810512"/>
            <a:ext cx="2240280" cy="96012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1810512"/>
            <a:ext cx="64008" cy="960120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12647" y="1810512"/>
            <a:ext cx="2176272" cy="9601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rIns="73152" bIns="18288">
            <a:noAutofit/>
          </a:bodyPr>
          <a:lstStyle/>
          <a:p>
            <a:pPr algn="l">
              <a:lnSpc>
                <a:spcPts val="2000"/>
              </a:lnSpc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弁護士</a:t>
            </a:r>
          </a:p>
          <a:p>
            <a:pPr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契約・トラブルの予防、法的判断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898648" y="1810512"/>
            <a:ext cx="2240280" cy="96012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2898648" y="1810512"/>
            <a:ext cx="64008" cy="960120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2962656" y="1810512"/>
            <a:ext cx="2176272" cy="9601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rIns="73152" bIns="18288">
            <a:noAutofit/>
          </a:bodyPr>
          <a:lstStyle/>
          <a:p>
            <a:pPr algn="l">
              <a:lnSpc>
                <a:spcPts val="2000"/>
              </a:lnSpc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税理士・公認会計士</a:t>
            </a:r>
          </a:p>
          <a:p>
            <a:pPr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税務・会計、会社の値打ちの評価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248656" y="1810512"/>
            <a:ext cx="2240280" cy="96012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248656" y="1810512"/>
            <a:ext cx="64008" cy="960120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5312664" y="1810512"/>
            <a:ext cx="2176272" cy="9601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rIns="73152" bIns="18288">
            <a:noAutofit/>
          </a:bodyPr>
          <a:lstStyle/>
          <a:p>
            <a:pPr algn="l">
              <a:lnSpc>
                <a:spcPts val="2000"/>
              </a:lnSpc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社会保険労務士</a:t>
            </a:r>
          </a:p>
          <a:p>
            <a:pPr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労務・社会保険、雇用の助成金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2880360"/>
            <a:ext cx="2240280" cy="96012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48640" y="2880360"/>
            <a:ext cx="64008" cy="960120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12647" y="2880360"/>
            <a:ext cx="2176272" cy="9601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rIns="73152" bIns="18288">
            <a:noAutofit/>
          </a:bodyPr>
          <a:lstStyle/>
          <a:p>
            <a:pPr algn="l">
              <a:lnSpc>
                <a:spcPts val="2000"/>
              </a:lnSpc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司法書士</a:t>
            </a:r>
          </a:p>
          <a:p>
            <a:pPr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相続登記・会社の登記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898648" y="2880360"/>
            <a:ext cx="2240280" cy="96012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2898648" y="2880360"/>
            <a:ext cx="64008" cy="960120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2962656" y="2880360"/>
            <a:ext cx="2176272" cy="9601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rIns="73152" bIns="18288">
            <a:noAutofit/>
          </a:bodyPr>
          <a:lstStyle/>
          <a:p>
            <a:pPr algn="l">
              <a:lnSpc>
                <a:spcPts val="2000"/>
              </a:lnSpc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行政書士</a:t>
            </a:r>
          </a:p>
          <a:p>
            <a:pPr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許認可・各種書類の作成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248656" y="2880360"/>
            <a:ext cx="2240280" cy="96012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248656" y="2880360"/>
            <a:ext cx="64008" cy="960120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5312664" y="2880360"/>
            <a:ext cx="2176272" cy="9601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rIns="73152" bIns="18288">
            <a:noAutofit/>
          </a:bodyPr>
          <a:lstStyle/>
          <a:p>
            <a:pPr algn="l">
              <a:lnSpc>
                <a:spcPts val="2000"/>
              </a:lnSpc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中小企業診断士</a:t>
            </a:r>
          </a:p>
          <a:p>
            <a:pPr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経営の診断・計画づくり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3950208"/>
            <a:ext cx="2240280" cy="96012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548640" y="3950208"/>
            <a:ext cx="64008" cy="960120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612647" y="3950208"/>
            <a:ext cx="2176272" cy="9601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rIns="73152" bIns="18288">
            <a:noAutofit/>
          </a:bodyPr>
          <a:lstStyle/>
          <a:p>
            <a:pPr algn="l">
              <a:lnSpc>
                <a:spcPts val="2000"/>
              </a:lnSpc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金融機関・FP</a:t>
            </a:r>
          </a:p>
          <a:p>
            <a:pPr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融資・資金計画・資産設計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898648" y="3950208"/>
            <a:ext cx="2240280" cy="96012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2898648" y="3950208"/>
            <a:ext cx="64008" cy="960120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2962656" y="3950208"/>
            <a:ext cx="2176272" cy="9601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rIns="73152" bIns="18288">
            <a:noAutofit/>
          </a:bodyPr>
          <a:lstStyle/>
          <a:p>
            <a:pPr algn="l">
              <a:lnSpc>
                <a:spcPts val="2000"/>
              </a:lnSpc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不動産会社（宅建業者）</a:t>
            </a:r>
          </a:p>
          <a:p>
            <a:pPr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土地・不動産の売買・活用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248656" y="3950208"/>
            <a:ext cx="2240280" cy="96012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5248656" y="3950208"/>
            <a:ext cx="64008" cy="960120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5312664" y="3950208"/>
            <a:ext cx="2176272" cy="9601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rIns="73152" bIns="18288">
            <a:noAutofit/>
          </a:bodyPr>
          <a:lstStyle/>
          <a:p>
            <a:pPr algn="l">
              <a:lnSpc>
                <a:spcPts val="2000"/>
              </a:lnSpc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そのほかの専門家</a:t>
            </a:r>
          </a:p>
          <a:p>
            <a:pPr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弁理士・IT・デザインなど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7818120" y="1810512"/>
            <a:ext cx="3822191" cy="3127248"/>
          </a:xfrm>
          <a:prstGeom prst="roundRect">
            <a:avLst>
              <a:gd name="adj" fmla="val 3508"/>
            </a:avLst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164592" rIns="228600" bIns="164592">
            <a:noAutofit/>
          </a:bodyPr>
          <a:lstStyle/>
          <a:p>
            <a:pPr algn="l">
              <a:lnSpc>
                <a:spcPts val="2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B89968"/>
                </a:solidFill>
                <a:latin typeface="Yu Gothic"/>
                <a:ea typeface="Yu Gothic"/>
                <a:cs typeface="Yu Gothic"/>
              </a:rPr>
              <a:t>大切にしたい姿勢</a:t>
            </a:r>
          </a:p>
          <a:p>
            <a:pPr algn="l">
              <a:lnSpc>
                <a:spcPts val="1900"/>
              </a:lnSpc>
              <a:spcBef>
                <a:spcPts val="0"/>
              </a:spcBef>
              <a:spcAft>
                <a:spcPts val="500"/>
              </a:spcAft>
            </a:pPr>
            <a:r>
              <a:rPr sz="1300" b="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正確さと誠実さを大切にされる方</a:t>
            </a:r>
          </a:p>
          <a:p>
            <a:pPr algn="l">
              <a:lnSpc>
                <a:spcPts val="1900"/>
              </a:lnSpc>
              <a:spcBef>
                <a:spcPts val="0"/>
              </a:spcBef>
              <a:spcAft>
                <a:spcPts val="500"/>
              </a:spcAft>
            </a:pPr>
            <a:r>
              <a:rPr sz="1300" b="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守秘・約束・期限を守られる方</a:t>
            </a:r>
          </a:p>
          <a:p>
            <a:pPr algn="l">
              <a:lnSpc>
                <a:spcPts val="1900"/>
              </a:lnSpc>
              <a:spcBef>
                <a:spcPts val="0"/>
              </a:spcBef>
              <a:spcAft>
                <a:spcPts val="500"/>
              </a:spcAft>
            </a:pPr>
            <a:r>
              <a:rPr sz="1300" b="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所属の会・団体の規程を尊重される方</a:t>
            </a:r>
          </a:p>
          <a:p>
            <a:pPr algn="l">
              <a:lnSpc>
                <a:spcPts val="1900"/>
              </a:lnSpc>
              <a:spcBef>
                <a:spcPts val="0"/>
              </a:spcBef>
              <a:spcAft>
                <a:spcPts val="500"/>
              </a:spcAft>
            </a:pPr>
            <a:r>
              <a:rPr sz="1300" b="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他分野の専門家と連携したい方</a:t>
            </a:r>
          </a:p>
          <a:p>
            <a:pPr algn="l">
              <a:lnSpc>
                <a:spcPts val="1900"/>
              </a:lnSpc>
              <a:spcBef>
                <a:spcPts val="0"/>
              </a:spcBef>
              <a:spcAft>
                <a:spcPts val="500"/>
              </a:spcAft>
            </a:pPr>
            <a:r>
              <a:rPr sz="1300" b="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専門性を、分かりやすい言葉で届けたい方</a:t>
            </a:r>
          </a:p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事業者の成長と継続を支えたい方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48640" y="5138928"/>
            <a:ext cx="11091672" cy="1115568"/>
          </a:xfrm>
          <a:prstGeom prst="roundRect">
            <a:avLst>
              <a:gd name="adj" fmla="val 8196"/>
            </a:avLst>
          </a:prstGeom>
          <a:solidFill>
            <a:srgbClr val="EFE5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73152" rIns="274320" bIns="73152">
            <a:noAutofit/>
          </a:bodyPr>
          <a:lstStyle/>
          <a:p>
            <a:pPr algn="l">
              <a:lnSpc>
                <a:spcPts val="2000"/>
              </a:lnSpc>
              <a:spcBef>
                <a:spcPts val="0"/>
              </a:spcBef>
              <a:spcAft>
                <a:spcPts val="200"/>
              </a:spcAft>
            </a:pPr>
            <a:r>
              <a:rPr sz="135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法定の業務は、各資格をもつ専門家が担います。</a:t>
            </a:r>
          </a:p>
          <a:p>
            <a:pPr algn="l">
              <a:lnSpc>
                <a:spcPts val="19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当社は進行役（PM）として全体をつなぎます。不動産の売買・仲介は、宅地建物取引業者の方と連携して進めます。</a:t>
            </a:r>
          </a:p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参加者を増やすこと自体は目的にしていません。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006840" y="-1874519"/>
            <a:ext cx="4754880" cy="4754880"/>
          </a:xfrm>
          <a:prstGeom prst="ellipse">
            <a:avLst/>
          </a:prstGeom>
          <a:noFill/>
          <a:ln w="12700">
            <a:solidFill>
              <a:srgbClr val="EDF0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555480" y="-1325880"/>
            <a:ext cx="3657600" cy="3657600"/>
          </a:xfrm>
          <a:prstGeom prst="ellipse">
            <a:avLst/>
          </a:prstGeom>
          <a:noFill/>
          <a:ln w="12700">
            <a:solidFill>
              <a:srgbClr val="E8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058400" y="-822959"/>
            <a:ext cx="2651760" cy="2651760"/>
          </a:xfrm>
          <a:prstGeom prst="ellipse">
            <a:avLst/>
          </a:prstGeom>
          <a:noFill/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515600" y="-365759"/>
            <a:ext cx="1737360" cy="1737360"/>
          </a:xfrm>
          <a:prstGeom prst="ellipse">
            <a:avLst/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株式会社CO-LINKのロゴ（円形バッジ）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109728"/>
            <a:ext cx="822960" cy="8229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48640" y="329184"/>
            <a:ext cx="9692640" cy="7132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1B365D"/>
                </a:solidFill>
                <a:latin typeface="Yu Mincho"/>
                <a:ea typeface="Yu Mincho"/>
                <a:cs typeface="Yu Mincho"/>
              </a:rPr>
              <a:t>勉強会・相談会から、収益機会へ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1097280"/>
            <a:ext cx="914400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463040" y="1117854"/>
            <a:ext cx="10177272" cy="9144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1225296"/>
            <a:ext cx="1078992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開いて、まとめて、届ける。この流れをくり返し、積み上げていきます。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6455664"/>
            <a:ext cx="8229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株式会社CO-LINK　共創パートナーのご案内（士業・専門家のみなさまへ）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241280" y="6455664"/>
            <a:ext cx="1399032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r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5 / 8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1810512"/>
            <a:ext cx="1993392" cy="233172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1810512"/>
            <a:ext cx="1993392" cy="45720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13232" y="2011680"/>
            <a:ext cx="502920" cy="502920"/>
          </a:xfrm>
          <a:prstGeom prst="ellipse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13232" y="2011680"/>
            <a:ext cx="502920" cy="5029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ctr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1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" y="2606040"/>
            <a:ext cx="1993392" cy="1508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tIns="18288" rIns="128016" bIns="18288">
            <a:noAutofit/>
          </a:bodyPr>
          <a:lstStyle/>
          <a:p>
            <a:pPr algn="l">
              <a:lnSpc>
                <a:spcPts val="22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勉強会・相談会を開く</a:t>
            </a:r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事業者さまと出会い、お悩みを伺います。</a:t>
            </a:r>
          </a:p>
        </p:txBody>
      </p:sp>
      <p:sp>
        <p:nvSpPr>
          <p:cNvPr id="18" name="Chevron 17"/>
          <p:cNvSpPr/>
          <p:nvPr/>
        </p:nvSpPr>
        <p:spPr>
          <a:xfrm>
            <a:off x="2587752" y="2697480"/>
            <a:ext cx="182880" cy="411480"/>
          </a:xfrm>
          <a:prstGeom prst="chevron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2825496" y="1810512"/>
            <a:ext cx="1993392" cy="233172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2825496" y="1810512"/>
            <a:ext cx="1993392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2990088" y="2011680"/>
            <a:ext cx="502920" cy="502920"/>
          </a:xfrm>
          <a:prstGeom prst="ellipse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2990088" y="2011680"/>
            <a:ext cx="502920" cy="5029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ctr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2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825496" y="2606040"/>
            <a:ext cx="1993392" cy="1508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tIns="18288" rIns="128016" bIns="18288">
            <a:noAutofit/>
          </a:bodyPr>
          <a:lstStyle/>
          <a:p>
            <a:pPr algn="l">
              <a:lnSpc>
                <a:spcPts val="22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レポートをつくる</a:t>
            </a:r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見えてきた課題と対策を、整理して形にします。</a:t>
            </a:r>
          </a:p>
        </p:txBody>
      </p:sp>
      <p:sp>
        <p:nvSpPr>
          <p:cNvPr id="24" name="Chevron 23"/>
          <p:cNvSpPr/>
          <p:nvPr/>
        </p:nvSpPr>
        <p:spPr>
          <a:xfrm>
            <a:off x="4864608" y="2697480"/>
            <a:ext cx="182880" cy="411480"/>
          </a:xfrm>
          <a:prstGeom prst="chevron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5102352" y="1810512"/>
            <a:ext cx="1993392" cy="233172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102352" y="1810512"/>
            <a:ext cx="1993392" cy="45720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5266944" y="2011680"/>
            <a:ext cx="502920" cy="502920"/>
          </a:xfrm>
          <a:prstGeom prst="ellipse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5266944" y="2011680"/>
            <a:ext cx="502920" cy="5029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ctr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3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102352" y="2606040"/>
            <a:ext cx="1993392" cy="1508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tIns="18288" rIns="128016" bIns="18288">
            <a:noAutofit/>
          </a:bodyPr>
          <a:lstStyle/>
          <a:p>
            <a:pPr algn="l">
              <a:lnSpc>
                <a:spcPts val="22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発信する</a:t>
            </a:r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ご自身のお名前と専門性を、伝わる言葉で届けます。</a:t>
            </a:r>
          </a:p>
        </p:txBody>
      </p:sp>
      <p:sp>
        <p:nvSpPr>
          <p:cNvPr id="30" name="Chevron 29"/>
          <p:cNvSpPr/>
          <p:nvPr/>
        </p:nvSpPr>
        <p:spPr>
          <a:xfrm>
            <a:off x="7141464" y="2697480"/>
            <a:ext cx="182880" cy="411480"/>
          </a:xfrm>
          <a:prstGeom prst="chevron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7379208" y="1810512"/>
            <a:ext cx="1993392" cy="233172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7379208" y="1810512"/>
            <a:ext cx="1993392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7543800" y="2011680"/>
            <a:ext cx="502920" cy="502920"/>
          </a:xfrm>
          <a:prstGeom prst="ellipse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7543800" y="2011680"/>
            <a:ext cx="502920" cy="5029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ctr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4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379208" y="2606040"/>
            <a:ext cx="1993392" cy="1508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tIns="18288" rIns="128016" bIns="18288">
            <a:noAutofit/>
          </a:bodyPr>
          <a:lstStyle/>
          <a:p>
            <a:pPr algn="l">
              <a:lnSpc>
                <a:spcPts val="22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マーケティング</a:t>
            </a:r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集客と、問い合わせにつながる導線を一緒に設計します。</a:t>
            </a:r>
          </a:p>
        </p:txBody>
      </p:sp>
      <p:sp>
        <p:nvSpPr>
          <p:cNvPr id="36" name="Chevron 35"/>
          <p:cNvSpPr/>
          <p:nvPr/>
        </p:nvSpPr>
        <p:spPr>
          <a:xfrm>
            <a:off x="9418320" y="2697480"/>
            <a:ext cx="182880" cy="411480"/>
          </a:xfrm>
          <a:prstGeom prst="chevron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9656064" y="1810512"/>
            <a:ext cx="1993392" cy="233172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9656064" y="1810512"/>
            <a:ext cx="1993392" cy="45720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9820656" y="2011680"/>
            <a:ext cx="502920" cy="502920"/>
          </a:xfrm>
          <a:prstGeom prst="ellipse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9820656" y="2011680"/>
            <a:ext cx="502920" cy="5029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ctr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5</a:t>
            </a:r>
          </a:p>
        </p:txBody>
      </p:sp>
      <p:sp>
        <p:nvSpPr>
          <p:cNvPr id="41" name="Rectangle 40"/>
          <p:cNvSpPr/>
          <p:nvPr/>
        </p:nvSpPr>
        <p:spPr>
          <a:xfrm>
            <a:off x="9656064" y="2606040"/>
            <a:ext cx="1993392" cy="1508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tIns="18288" rIns="128016" bIns="18288">
            <a:noAutofit/>
          </a:bodyPr>
          <a:lstStyle/>
          <a:p>
            <a:pPr algn="l">
              <a:lnSpc>
                <a:spcPts val="22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相談・協業の機会</a:t>
            </a:r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続けるかどうか、どこまで関わるかは、先生が決めます。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548640" y="4370832"/>
            <a:ext cx="5989320" cy="1325880"/>
          </a:xfrm>
          <a:prstGeom prst="roundRect">
            <a:avLst>
              <a:gd name="adj" fmla="val 6896"/>
            </a:avLst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6032" tIns="73152" rIns="228600" bIns="73152">
            <a:noAutofit/>
          </a:bodyPr>
          <a:lstStyle/>
          <a:p>
            <a:pPr algn="l">
              <a:lnSpc>
                <a:spcPts val="2200"/>
              </a:lnSpc>
              <a:spcBef>
                <a:spcPts val="0"/>
              </a:spcBef>
              <a:spcAft>
                <a:spcPts val="300"/>
              </a:spcAft>
            </a:pPr>
            <a:r>
              <a:rPr sz="1450" b="1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ご自身の表現（ブランディング）は、私たちが整えます。</a:t>
            </a:r>
          </a:p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お名前・資格・所属の掲載は、ご本人の同意があるときだけ。内容は公開前に、先生にご確認いただきます。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720840" y="4370832"/>
            <a:ext cx="4919472" cy="1325880"/>
          </a:xfrm>
          <a:prstGeom prst="roundRect">
            <a:avLst>
              <a:gd name="adj" fmla="val 6896"/>
            </a:avLst>
          </a:prstGeom>
          <a:solidFill>
            <a:srgbClr val="EFE5D0"/>
          </a:solidFill>
          <a:ln w="12700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73152" rIns="201168" bIns="73152">
            <a:noAutofit/>
          </a:bodyPr>
          <a:lstStyle/>
          <a:p>
            <a:pPr algn="l">
              <a:lnSpc>
                <a:spcPts val="21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起点は、いま手元にあるもので十分です</a:t>
            </a:r>
          </a:p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音声・対談・メモ・既存の資料・講演の録音。整理・編集・掲載準備・導線設計は、こちらで引き受けます。</a:t>
            </a:r>
          </a:p>
        </p:txBody>
      </p:sp>
      <p:sp>
        <p:nvSpPr>
          <p:cNvPr id="44" name="Rectangle 43"/>
          <p:cNvSpPr/>
          <p:nvPr/>
        </p:nvSpPr>
        <p:spPr>
          <a:xfrm>
            <a:off x="548640" y="5852160"/>
            <a:ext cx="11091672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0" tIns="0" rIns="0" bIns="0">
            <a:noAutofit/>
          </a:bodyPr>
          <a:lstStyle/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毎週の記事執筆や、SNSの毎日更新をお願いする仕組みではありません。レポートは、解説記事・資料・講座教材として、積み上がる資産になります。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006840" y="-1874519"/>
            <a:ext cx="4754880" cy="4754880"/>
          </a:xfrm>
          <a:prstGeom prst="ellipse">
            <a:avLst/>
          </a:prstGeom>
          <a:noFill/>
          <a:ln w="12700">
            <a:solidFill>
              <a:srgbClr val="EDF0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555480" y="-1325880"/>
            <a:ext cx="3657600" cy="3657600"/>
          </a:xfrm>
          <a:prstGeom prst="ellipse">
            <a:avLst/>
          </a:prstGeom>
          <a:noFill/>
          <a:ln w="12700">
            <a:solidFill>
              <a:srgbClr val="E8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058400" y="-822959"/>
            <a:ext cx="2651760" cy="2651760"/>
          </a:xfrm>
          <a:prstGeom prst="ellipse">
            <a:avLst/>
          </a:prstGeom>
          <a:noFill/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515600" y="-365759"/>
            <a:ext cx="1737360" cy="1737360"/>
          </a:xfrm>
          <a:prstGeom prst="ellipse">
            <a:avLst/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株式会社CO-LINKのロゴ（円形バッジ）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109728"/>
            <a:ext cx="822960" cy="8229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48640" y="329184"/>
            <a:ext cx="9692640" cy="7132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1B365D"/>
                </a:solidFill>
                <a:latin typeface="Yu Mincho"/>
                <a:ea typeface="Yu Mincho"/>
                <a:cs typeface="Yu Mincho"/>
              </a:rPr>
              <a:t>役割分担と、お約束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1097280"/>
            <a:ext cx="914400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463040" y="1117854"/>
            <a:ext cx="10177272" cy="9144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1225296"/>
            <a:ext cx="1078992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専門的な判断は、先生ご本人。整えて、動かすのは、私たち。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6455664"/>
            <a:ext cx="8229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株式会社CO-LINK　共創パートナーのご案内（士業・専門家のみなさまへ）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241280" y="6455664"/>
            <a:ext cx="1399032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r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6 / 8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810512"/>
            <a:ext cx="5257800" cy="502920"/>
          </a:xfrm>
          <a:prstGeom prst="roundRect">
            <a:avLst>
              <a:gd name="adj" fmla="val 14545"/>
            </a:avLst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6032" tIns="0" bIns="0">
            <a:noAutofit/>
          </a:bodyPr>
          <a:lstStyle/>
          <a:p>
            <a:pPr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CO-LINKが担うこと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48640" y="2313432"/>
            <a:ext cx="5257800" cy="182880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6032" tIns="91440" rIns="182880" bIns="91440">
            <a:noAutofit/>
          </a:bodyPr>
          <a:lstStyle/>
          <a:p>
            <a:pPr algn="l">
              <a:lnSpc>
                <a:spcPts val="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企画と進行管理（PM）</a:t>
            </a:r>
          </a:p>
          <a:p>
            <a:pPr algn="l">
              <a:lnSpc>
                <a:spcPts val="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聞き手・編集・レポート化</a:t>
            </a:r>
          </a:p>
          <a:p>
            <a:pPr algn="l">
              <a:lnSpc>
                <a:spcPts val="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掲載の準備・問い合わせへの導線づくり</a:t>
            </a:r>
          </a:p>
          <a:p>
            <a:pPr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ブランディング・マーケティングの支援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0" y="1810512"/>
            <a:ext cx="5239512" cy="502920"/>
          </a:xfrm>
          <a:prstGeom prst="roundRect">
            <a:avLst>
              <a:gd name="adj" fmla="val 14545"/>
            </a:avLst>
          </a:prstGeom>
          <a:solidFill>
            <a:srgbClr val="EFE5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6032" tIns="0" bIns="0">
            <a:noAutofit/>
          </a:bodyPr>
          <a:lstStyle/>
          <a:p>
            <a:pPr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先生が担うこと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00800" y="2313432"/>
            <a:ext cx="5239512" cy="182880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6032" tIns="91440" rIns="182880" bIns="91440">
            <a:noAutofit/>
          </a:bodyPr>
          <a:lstStyle/>
          <a:p>
            <a:pPr algn="l">
              <a:lnSpc>
                <a:spcPts val="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専門的な判断</a:t>
            </a:r>
          </a:p>
          <a:p>
            <a:pPr algn="l">
              <a:lnSpc>
                <a:spcPts val="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内容の最終確認</a:t>
            </a:r>
          </a:p>
          <a:p>
            <a:pPr algn="l">
              <a:lnSpc>
                <a:spcPts val="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公開するかどうかの判断</a:t>
            </a:r>
          </a:p>
          <a:p>
            <a:pPr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業務を受けるかどうかの判断</a:t>
            </a:r>
          </a:p>
        </p:txBody>
      </p:sp>
      <p:sp>
        <p:nvSpPr>
          <p:cNvPr id="17" name="Oval 16"/>
          <p:cNvSpPr/>
          <p:nvPr/>
        </p:nvSpPr>
        <p:spPr>
          <a:xfrm>
            <a:off x="5897880" y="2697480"/>
            <a:ext cx="411480" cy="411480"/>
          </a:xfrm>
          <a:prstGeom prst="ellipse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897880" y="2697480"/>
            <a:ext cx="411480" cy="4114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ctr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＋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4315968"/>
            <a:ext cx="110916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5つのお約束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709160"/>
            <a:ext cx="210312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tIns="109728" rIns="109728" bIns="73152">
            <a:noAutofit/>
          </a:bodyPr>
          <a:lstStyle/>
          <a:p>
            <a:pPr algn="l">
              <a:lnSpc>
                <a:spcPts val="1800"/>
              </a:lnSpc>
              <a:spcBef>
                <a:spcPts val="0"/>
              </a:spcBef>
              <a:spcAft>
                <a:spcPts val="200"/>
              </a:spcAft>
            </a:pPr>
            <a:r>
              <a:rPr sz="1200" b="1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約束 1</a:t>
            </a:r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ご本人の同意なく、お名前・資格・所属を公開しません。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796235" y="4709160"/>
            <a:ext cx="210312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tIns="109728" rIns="109728" bIns="73152">
            <a:noAutofit/>
          </a:bodyPr>
          <a:lstStyle/>
          <a:p>
            <a:pPr algn="l">
              <a:lnSpc>
                <a:spcPts val="1800"/>
              </a:lnSpc>
              <a:spcBef>
                <a:spcPts val="0"/>
              </a:spcBef>
              <a:spcAft>
                <a:spcPts val="200"/>
              </a:spcAft>
            </a:pPr>
            <a:r>
              <a:rPr sz="1200" b="1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約束 2</a:t>
            </a:r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公開前に先生にご確認いただき、確認前の公開はしません。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043830" y="4709160"/>
            <a:ext cx="210312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tIns="109728" rIns="109728" bIns="73152">
            <a:noAutofit/>
          </a:bodyPr>
          <a:lstStyle/>
          <a:p>
            <a:pPr algn="l">
              <a:lnSpc>
                <a:spcPts val="1800"/>
              </a:lnSpc>
              <a:spcBef>
                <a:spcPts val="0"/>
              </a:spcBef>
              <a:spcAft>
                <a:spcPts val="200"/>
              </a:spcAft>
            </a:pPr>
            <a:r>
              <a:rPr sz="1200" b="1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約束 3</a:t>
            </a:r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守秘義務のある情報は、事前の取り決めなく扱いません。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291425" y="4709160"/>
            <a:ext cx="210312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tIns="109728" rIns="109728" bIns="73152">
            <a:noAutofit/>
          </a:bodyPr>
          <a:lstStyle/>
          <a:p>
            <a:pPr algn="l">
              <a:lnSpc>
                <a:spcPts val="1800"/>
              </a:lnSpc>
              <a:spcBef>
                <a:spcPts val="0"/>
              </a:spcBef>
              <a:spcAft>
                <a:spcPts val="200"/>
              </a:spcAft>
            </a:pPr>
            <a:r>
              <a:rPr sz="1200" b="1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約束 4</a:t>
            </a:r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他の事務所・団体との関わりを制限しません。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539020" y="4709160"/>
            <a:ext cx="210312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tIns="109728" rIns="109728" bIns="73152">
            <a:noAutofit/>
          </a:bodyPr>
          <a:lstStyle/>
          <a:p>
            <a:pPr algn="l">
              <a:lnSpc>
                <a:spcPts val="1800"/>
              </a:lnSpc>
              <a:spcBef>
                <a:spcPts val="0"/>
              </a:spcBef>
              <a:spcAft>
                <a:spcPts val="200"/>
              </a:spcAft>
            </a:pPr>
            <a:r>
              <a:rPr sz="1200" b="1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約束 5</a:t>
            </a:r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掲載の停止・取り下げは、理由を問わずお受けします。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006840" y="-1874519"/>
            <a:ext cx="4754880" cy="4754880"/>
          </a:xfrm>
          <a:prstGeom prst="ellipse">
            <a:avLst/>
          </a:prstGeom>
          <a:noFill/>
          <a:ln w="12700">
            <a:solidFill>
              <a:srgbClr val="EDF0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555480" y="-1325880"/>
            <a:ext cx="3657600" cy="3657600"/>
          </a:xfrm>
          <a:prstGeom prst="ellipse">
            <a:avLst/>
          </a:prstGeom>
          <a:noFill/>
          <a:ln w="12700">
            <a:solidFill>
              <a:srgbClr val="E8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058400" y="-822959"/>
            <a:ext cx="2651760" cy="2651760"/>
          </a:xfrm>
          <a:prstGeom prst="ellipse">
            <a:avLst/>
          </a:prstGeom>
          <a:noFill/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515600" y="-365759"/>
            <a:ext cx="1737360" cy="1737360"/>
          </a:xfrm>
          <a:prstGeom prst="ellipse">
            <a:avLst/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株式会社CO-LINKのロゴ（円形バッジ）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109728"/>
            <a:ext cx="822960" cy="8229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48640" y="329184"/>
            <a:ext cx="9692640" cy="7132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1B365D"/>
                </a:solidFill>
                <a:latin typeface="Yu Mincho"/>
                <a:ea typeface="Yu Mincho"/>
                <a:cs typeface="Yu Mincho"/>
              </a:rPr>
              <a:t>士業・専門家の方への報酬について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1097280"/>
            <a:ext cx="914400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463040" y="1117854"/>
            <a:ext cx="10177272" cy="9144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1225296"/>
            <a:ext cx="1078992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報酬は、役割と作業量（稼働）に対して、着手前に書面で決めます。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6455664"/>
            <a:ext cx="8229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株式会社CO-LINK　共創パートナーのご案内（士業・専門家のみなさまへ）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241280" y="6455664"/>
            <a:ext cx="1399032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r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7 / 8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548640" y="1810512"/>
          <a:ext cx="7772400" cy="3639312"/>
        </p:xfrm>
        <a:graphic>
          <a:graphicData uri="http://schemas.openxmlformats.org/drawingml/2006/table">
            <a:tbl>
              <a:tblPr firstRow="0" bandRow="0">
                <a:tableStyleId>{5940675A-B579-460E-94D1-54222C63F5DA}</a:tableStyleId>
              </a:tblPr>
              <a:tblGrid>
                <a:gridCol w="2468880"/>
                <a:gridCol w="3520440"/>
                <a:gridCol w="1783080"/>
              </a:tblGrid>
              <a:tr h="420624">
                <a:tc>
                  <a:txBody>
                    <a:bodyPr wrap="square"/>
                    <a:lstStyle/>
                    <a:p>
                      <a:pPr>
                        <a:lnSpc>
                          <a:spcPts val="1739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Yu Gothic"/>
                          <a:ea typeface="Yu Gothic"/>
                          <a:cs typeface="Yu Gothic"/>
                        </a:rPr>
                        <a:t>関わり方</a:t>
                      </a:r>
                    </a:p>
                  </a:txBody>
                  <a:tcPr marL="109728" marR="109728" marT="45720" marB="45720" anchor="ctr">
                    <a:lnL w="9525">
                      <a:solidFill>
                        <a:srgbClr val="D3DBE6"/>
                      </a:solidFill>
                    </a:lnL>
                    <a:lnR w="9525">
                      <a:solidFill>
                        <a:srgbClr val="D3DBE6"/>
                      </a:solidFill>
                    </a:lnR>
                    <a:lnT w="9525">
                      <a:solidFill>
                        <a:srgbClr val="D3DBE6"/>
                      </a:solidFill>
                    </a:lnT>
                    <a:lnB w="9525">
                      <a:solidFill>
                        <a:srgbClr val="D3DBE6"/>
                      </a:solidFill>
                    </a:lnB>
                    <a:solidFill>
                      <a:srgbClr val="1B365D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ts val="1739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Yu Gothic"/>
                          <a:ea typeface="Yu Gothic"/>
                          <a:cs typeface="Yu Gothic"/>
                        </a:rPr>
                        <a:t>報酬の考え方</a:t>
                      </a:r>
                    </a:p>
                  </a:txBody>
                  <a:tcPr marL="109728" marR="109728" marT="45720" marB="45720" anchor="ctr">
                    <a:lnL w="9525">
                      <a:solidFill>
                        <a:srgbClr val="D3DBE6"/>
                      </a:solidFill>
                    </a:lnL>
                    <a:lnR w="9525">
                      <a:solidFill>
                        <a:srgbClr val="D3DBE6"/>
                      </a:solidFill>
                    </a:lnR>
                    <a:lnT w="9525">
                      <a:solidFill>
                        <a:srgbClr val="D3DBE6"/>
                      </a:solidFill>
                    </a:lnT>
                    <a:lnB w="9525">
                      <a:solidFill>
                        <a:srgbClr val="D3DBE6"/>
                      </a:solidFill>
                    </a:lnB>
                    <a:solidFill>
                      <a:srgbClr val="1B365D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ts val="1739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Yu Gothic"/>
                          <a:ea typeface="Yu Gothic"/>
                          <a:cs typeface="Yu Gothic"/>
                        </a:rPr>
                        <a:t>決める時期</a:t>
                      </a:r>
                    </a:p>
                  </a:txBody>
                  <a:tcPr marL="109728" marR="109728" marT="45720" marB="45720" anchor="ctr">
                    <a:lnL w="9525">
                      <a:solidFill>
                        <a:srgbClr val="D3DBE6"/>
                      </a:solidFill>
                    </a:lnL>
                    <a:lnR w="9525">
                      <a:solidFill>
                        <a:srgbClr val="D3DBE6"/>
                      </a:solidFill>
                    </a:lnR>
                    <a:lnT w="9525">
                      <a:solidFill>
                        <a:srgbClr val="D3DBE6"/>
                      </a:solidFill>
                    </a:lnT>
                    <a:lnB w="9525">
                      <a:solidFill>
                        <a:srgbClr val="D3DBE6"/>
                      </a:solidFill>
                    </a:lnB>
                    <a:solidFill>
                      <a:srgbClr val="1B365D"/>
                    </a:solidFill>
                  </a:tcPr>
                </a:tc>
              </a:tr>
              <a:tr h="713232">
                <a:tc>
                  <a:txBody>
                    <a:bodyPr wrap="square"/>
                    <a:lstStyle/>
                    <a:p>
                      <a:pPr>
                        <a:lnSpc>
                          <a:spcPts val="1739"/>
                        </a:lnSpc>
                      </a:pPr>
                      <a:r>
                        <a:rPr sz="1200" b="1">
                          <a:solidFill>
                            <a:srgbClr val="1B365D"/>
                          </a:solidFill>
                          <a:latin typeface="Yu Gothic"/>
                          <a:ea typeface="Yu Gothic"/>
                          <a:cs typeface="Yu Gothic"/>
                        </a:rPr>
                        <a:t>勉強会・相談会の登壇・担当</a:t>
                      </a:r>
                    </a:p>
                  </a:txBody>
                  <a:tcPr marL="109728" marR="109728" marT="45720" marB="45720" anchor="ctr">
                    <a:lnL w="9525">
                      <a:solidFill>
                        <a:srgbClr val="D3DBE6"/>
                      </a:solidFill>
                    </a:lnL>
                    <a:lnR w="9525">
                      <a:solidFill>
                        <a:srgbClr val="D3DBE6"/>
                      </a:solidFill>
                    </a:lnR>
                    <a:lnT w="9525">
                      <a:solidFill>
                        <a:srgbClr val="D3DBE6"/>
                      </a:solidFill>
                    </a:lnT>
                    <a:lnB w="9525">
                      <a:solidFill>
                        <a:srgbClr val="D3DB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ts val="1739"/>
                        </a:lnSpc>
                      </a:pPr>
                      <a:r>
                        <a:rPr sz="1200" b="0">
                          <a:solidFill>
                            <a:srgbClr val="1C2636"/>
                          </a:solidFill>
                          <a:latin typeface="Yu Gothic"/>
                          <a:ea typeface="Yu Gothic"/>
                          <a:cs typeface="Yu Gothic"/>
                        </a:rPr>
                        <a:t>役割と稼働時間に応じて決めます（1回単位または時間単位）。</a:t>
                      </a:r>
                    </a:p>
                  </a:txBody>
                  <a:tcPr marL="109728" marR="109728" marT="45720" marB="45720" anchor="ctr">
                    <a:lnL w="9525">
                      <a:solidFill>
                        <a:srgbClr val="D3DBE6"/>
                      </a:solidFill>
                    </a:lnL>
                    <a:lnR w="9525">
                      <a:solidFill>
                        <a:srgbClr val="D3DBE6"/>
                      </a:solidFill>
                    </a:lnR>
                    <a:lnT w="9525">
                      <a:solidFill>
                        <a:srgbClr val="D3DBE6"/>
                      </a:solidFill>
                    </a:lnT>
                    <a:lnB w="9525">
                      <a:solidFill>
                        <a:srgbClr val="D3DB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ts val="1739"/>
                        </a:lnSpc>
                      </a:pPr>
                      <a:r>
                        <a:rPr sz="1200" b="0">
                          <a:solidFill>
                            <a:srgbClr val="1C2636"/>
                          </a:solidFill>
                          <a:latin typeface="Yu Gothic"/>
                          <a:ea typeface="Yu Gothic"/>
                          <a:cs typeface="Yu Gothic"/>
                        </a:rPr>
                        <a:t>開催前に書面で確定</a:t>
                      </a:r>
                    </a:p>
                  </a:txBody>
                  <a:tcPr marL="109728" marR="109728" marT="45720" marB="45720" anchor="ctr">
                    <a:lnL w="9525">
                      <a:solidFill>
                        <a:srgbClr val="D3DBE6"/>
                      </a:solidFill>
                    </a:lnL>
                    <a:lnR w="9525">
                      <a:solidFill>
                        <a:srgbClr val="D3DBE6"/>
                      </a:solidFill>
                    </a:lnR>
                    <a:lnT w="9525">
                      <a:solidFill>
                        <a:srgbClr val="D3DBE6"/>
                      </a:solidFill>
                    </a:lnT>
                    <a:lnB w="9525">
                      <a:solidFill>
                        <a:srgbClr val="D3DBE6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13232">
                <a:tc>
                  <a:txBody>
                    <a:bodyPr wrap="square"/>
                    <a:lstStyle/>
                    <a:p>
                      <a:pPr>
                        <a:lnSpc>
                          <a:spcPts val="1739"/>
                        </a:lnSpc>
                      </a:pPr>
                      <a:r>
                        <a:rPr sz="1200" b="1">
                          <a:solidFill>
                            <a:srgbClr val="1B365D"/>
                          </a:solidFill>
                          <a:latin typeface="Yu Gothic"/>
                          <a:ea typeface="Yu Gothic"/>
                          <a:cs typeface="Yu Gothic"/>
                        </a:rPr>
                        <a:t>レポート・解説の執筆／監修</a:t>
                      </a:r>
                    </a:p>
                  </a:txBody>
                  <a:tcPr marL="109728" marR="109728" marT="45720" marB="45720" anchor="ctr">
                    <a:lnL w="9525">
                      <a:solidFill>
                        <a:srgbClr val="D3DBE6"/>
                      </a:solidFill>
                    </a:lnL>
                    <a:lnR w="9525">
                      <a:solidFill>
                        <a:srgbClr val="D3DBE6"/>
                      </a:solidFill>
                    </a:lnR>
                    <a:lnT w="9525">
                      <a:solidFill>
                        <a:srgbClr val="D3DBE6"/>
                      </a:solidFill>
                    </a:lnT>
                    <a:lnB w="9525">
                      <a:solidFill>
                        <a:srgbClr val="D3DBE6"/>
                      </a:solidFill>
                    </a:lnB>
                    <a:solidFill>
                      <a:srgbClr val="F2F5F9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ts val="1739"/>
                        </a:lnSpc>
                      </a:pPr>
                      <a:r>
                        <a:rPr sz="1200" b="0">
                          <a:solidFill>
                            <a:srgbClr val="1C2636"/>
                          </a:solidFill>
                          <a:latin typeface="Yu Gothic"/>
                          <a:ea typeface="Yu Gothic"/>
                          <a:cs typeface="Yu Gothic"/>
                        </a:rPr>
                        <a:t>分量と難度に応じて決めます（1件単位）。</a:t>
                      </a:r>
                    </a:p>
                  </a:txBody>
                  <a:tcPr marL="109728" marR="109728" marT="45720" marB="45720" anchor="ctr">
                    <a:lnL w="9525">
                      <a:solidFill>
                        <a:srgbClr val="D3DBE6"/>
                      </a:solidFill>
                    </a:lnL>
                    <a:lnR w="9525">
                      <a:solidFill>
                        <a:srgbClr val="D3DBE6"/>
                      </a:solidFill>
                    </a:lnR>
                    <a:lnT w="9525">
                      <a:solidFill>
                        <a:srgbClr val="D3DBE6"/>
                      </a:solidFill>
                    </a:lnT>
                    <a:lnB w="9525">
                      <a:solidFill>
                        <a:srgbClr val="D3DBE6"/>
                      </a:solidFill>
                    </a:lnB>
                    <a:solidFill>
                      <a:srgbClr val="F2F5F9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ts val="1739"/>
                        </a:lnSpc>
                      </a:pPr>
                      <a:r>
                        <a:rPr sz="1200" b="0">
                          <a:solidFill>
                            <a:srgbClr val="1C2636"/>
                          </a:solidFill>
                          <a:latin typeface="Yu Gothic"/>
                          <a:ea typeface="Yu Gothic"/>
                          <a:cs typeface="Yu Gothic"/>
                        </a:rPr>
                        <a:t>着手前に書面で確定</a:t>
                      </a:r>
                    </a:p>
                  </a:txBody>
                  <a:tcPr marL="109728" marR="109728" marT="45720" marB="45720" anchor="ctr">
                    <a:lnL w="9525">
                      <a:solidFill>
                        <a:srgbClr val="D3DBE6"/>
                      </a:solidFill>
                    </a:lnL>
                    <a:lnR w="9525">
                      <a:solidFill>
                        <a:srgbClr val="D3DBE6"/>
                      </a:solidFill>
                    </a:lnR>
                    <a:lnT w="9525">
                      <a:solidFill>
                        <a:srgbClr val="D3DBE6"/>
                      </a:solidFill>
                    </a:lnT>
                    <a:lnB w="9525">
                      <a:solidFill>
                        <a:srgbClr val="D3DBE6"/>
                      </a:solidFill>
                    </a:lnB>
                    <a:solidFill>
                      <a:srgbClr val="F2F5F9"/>
                    </a:solidFill>
                  </a:tcPr>
                </a:tc>
              </a:tr>
              <a:tr h="896112">
                <a:tc>
                  <a:txBody>
                    <a:bodyPr wrap="square"/>
                    <a:lstStyle/>
                    <a:p>
                      <a:pPr>
                        <a:lnSpc>
                          <a:spcPts val="1739"/>
                        </a:lnSpc>
                      </a:pPr>
                      <a:r>
                        <a:rPr sz="1200" b="1">
                          <a:solidFill>
                            <a:srgbClr val="1B365D"/>
                          </a:solidFill>
                          <a:latin typeface="Yu Gothic"/>
                          <a:ea typeface="Yu Gothic"/>
                          <a:cs typeface="Yu Gothic"/>
                        </a:rPr>
                        <a:t>教材・講座の制作・出演・監修</a:t>
                      </a:r>
                    </a:p>
                  </a:txBody>
                  <a:tcPr marL="109728" marR="109728" marT="45720" marB="45720" anchor="ctr">
                    <a:lnL w="9525">
                      <a:solidFill>
                        <a:srgbClr val="D3DBE6"/>
                      </a:solidFill>
                    </a:lnL>
                    <a:lnR w="9525">
                      <a:solidFill>
                        <a:srgbClr val="D3DBE6"/>
                      </a:solidFill>
                    </a:lnR>
                    <a:lnT w="9525">
                      <a:solidFill>
                        <a:srgbClr val="D3DBE6"/>
                      </a:solidFill>
                    </a:lnT>
                    <a:lnB w="9525">
                      <a:solidFill>
                        <a:srgbClr val="D3DB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ts val="1739"/>
                        </a:lnSpc>
                      </a:pPr>
                      <a:r>
                        <a:rPr sz="1200" b="0">
                          <a:solidFill>
                            <a:srgbClr val="1C2636"/>
                          </a:solidFill>
                          <a:latin typeface="Yu Gothic"/>
                          <a:ea typeface="Yu Gothic"/>
                          <a:cs typeface="Yu Gothic"/>
                        </a:rPr>
                        <a:t>制作・出演・監修の役割ごとに決めます。受講者数に応じた設計とする場合も、条件を事前に明記します。</a:t>
                      </a:r>
                    </a:p>
                  </a:txBody>
                  <a:tcPr marL="109728" marR="109728" marT="45720" marB="45720" anchor="ctr">
                    <a:lnL w="9525">
                      <a:solidFill>
                        <a:srgbClr val="D3DBE6"/>
                      </a:solidFill>
                    </a:lnL>
                    <a:lnR w="9525">
                      <a:solidFill>
                        <a:srgbClr val="D3DBE6"/>
                      </a:solidFill>
                    </a:lnR>
                    <a:lnT w="9525">
                      <a:solidFill>
                        <a:srgbClr val="D3DBE6"/>
                      </a:solidFill>
                    </a:lnT>
                    <a:lnB w="9525">
                      <a:solidFill>
                        <a:srgbClr val="D3DB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ts val="1739"/>
                        </a:lnSpc>
                      </a:pPr>
                      <a:r>
                        <a:rPr sz="1200" b="0">
                          <a:solidFill>
                            <a:srgbClr val="1C2636"/>
                          </a:solidFill>
                          <a:latin typeface="Yu Gothic"/>
                          <a:ea typeface="Yu Gothic"/>
                          <a:cs typeface="Yu Gothic"/>
                        </a:rPr>
                        <a:t>制作前に書面で確定</a:t>
                      </a:r>
                    </a:p>
                  </a:txBody>
                  <a:tcPr marL="109728" marR="109728" marT="45720" marB="45720" anchor="ctr">
                    <a:lnL w="9525">
                      <a:solidFill>
                        <a:srgbClr val="D3DBE6"/>
                      </a:solidFill>
                    </a:lnL>
                    <a:lnR w="9525">
                      <a:solidFill>
                        <a:srgbClr val="D3DBE6"/>
                      </a:solidFill>
                    </a:lnR>
                    <a:lnT w="9525">
                      <a:solidFill>
                        <a:srgbClr val="D3DBE6"/>
                      </a:solidFill>
                    </a:lnT>
                    <a:lnB w="9525">
                      <a:solidFill>
                        <a:srgbClr val="D3DBE6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 wrap="square"/>
                    <a:lstStyle/>
                    <a:p>
                      <a:pPr>
                        <a:lnSpc>
                          <a:spcPts val="1739"/>
                        </a:lnSpc>
                      </a:pPr>
                      <a:r>
                        <a:rPr sz="1200" b="1">
                          <a:solidFill>
                            <a:srgbClr val="1B365D"/>
                          </a:solidFill>
                          <a:latin typeface="Yu Gothic"/>
                          <a:ea typeface="Yu Gothic"/>
                          <a:cs typeface="Yu Gothic"/>
                        </a:rPr>
                        <a:t>個別案件の共同支援</a:t>
                      </a:r>
                    </a:p>
                  </a:txBody>
                  <a:tcPr marL="109728" marR="109728" marT="45720" marB="45720" anchor="ctr">
                    <a:lnL w="9525">
                      <a:solidFill>
                        <a:srgbClr val="D3DBE6"/>
                      </a:solidFill>
                    </a:lnL>
                    <a:lnR w="9525">
                      <a:solidFill>
                        <a:srgbClr val="D3DBE6"/>
                      </a:solidFill>
                    </a:lnR>
                    <a:lnT w="9525">
                      <a:solidFill>
                        <a:srgbClr val="D3DBE6"/>
                      </a:solidFill>
                    </a:lnT>
                    <a:lnB w="9525">
                      <a:solidFill>
                        <a:srgbClr val="D3DBE6"/>
                      </a:solidFill>
                    </a:lnB>
                    <a:solidFill>
                      <a:srgbClr val="F2F5F9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ts val="1739"/>
                        </a:lnSpc>
                      </a:pPr>
                      <a:r>
                        <a:rPr sz="1200" b="0">
                          <a:solidFill>
                            <a:srgbClr val="1C2636"/>
                          </a:solidFill>
                          <a:latin typeface="Yu Gothic"/>
                          <a:ea typeface="Yu Gothic"/>
                          <a:cs typeface="Yu Gothic"/>
                        </a:rPr>
                        <a:t>個別の契約に記載した役割と工数に対して定めます。紹介そのものへの対価は設けません。</a:t>
                      </a:r>
                    </a:p>
                  </a:txBody>
                  <a:tcPr marL="109728" marR="109728" marT="45720" marB="45720" anchor="ctr">
                    <a:lnL w="9525">
                      <a:solidFill>
                        <a:srgbClr val="D3DBE6"/>
                      </a:solidFill>
                    </a:lnL>
                    <a:lnR w="9525">
                      <a:solidFill>
                        <a:srgbClr val="D3DBE6"/>
                      </a:solidFill>
                    </a:lnR>
                    <a:lnT w="9525">
                      <a:solidFill>
                        <a:srgbClr val="D3DBE6"/>
                      </a:solidFill>
                    </a:lnT>
                    <a:lnB w="9525">
                      <a:solidFill>
                        <a:srgbClr val="D3DBE6"/>
                      </a:solidFill>
                    </a:lnB>
                    <a:solidFill>
                      <a:srgbClr val="F2F5F9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ts val="1739"/>
                        </a:lnSpc>
                      </a:pPr>
                      <a:r>
                        <a:rPr sz="1200" b="0">
                          <a:solidFill>
                            <a:srgbClr val="1C2636"/>
                          </a:solidFill>
                          <a:latin typeface="Yu Gothic"/>
                          <a:ea typeface="Yu Gothic"/>
                          <a:cs typeface="Yu Gothic"/>
                        </a:rPr>
                        <a:t>案件ごとに役割・責任範囲とあわせて確定</a:t>
                      </a:r>
                    </a:p>
                  </a:txBody>
                  <a:tcPr marL="109728" marR="109728" marT="45720" marB="45720" anchor="ctr">
                    <a:lnL w="9525">
                      <a:solidFill>
                        <a:srgbClr val="D3DBE6"/>
                      </a:solidFill>
                    </a:lnL>
                    <a:lnR w="9525">
                      <a:solidFill>
                        <a:srgbClr val="D3DBE6"/>
                      </a:solidFill>
                    </a:lnR>
                    <a:lnT w="9525">
                      <a:solidFill>
                        <a:srgbClr val="D3DBE6"/>
                      </a:solidFill>
                    </a:lnT>
                    <a:lnB w="9525">
                      <a:solidFill>
                        <a:srgbClr val="D3DBE6"/>
                      </a:solidFill>
                    </a:lnB>
                    <a:solidFill>
                      <a:srgbClr val="F2F5F9"/>
                    </a:solidFill>
                  </a:tcPr>
                </a:tc>
              </a:tr>
            </a:tbl>
          </a:graphicData>
        </a:graphic>
      </p:graphicFrame>
      <p:sp>
        <p:nvSpPr>
          <p:cNvPr id="14" name="Rounded Rectangle 13"/>
          <p:cNvSpPr/>
          <p:nvPr/>
        </p:nvSpPr>
        <p:spPr>
          <a:xfrm>
            <a:off x="8503920" y="1810512"/>
            <a:ext cx="3136392" cy="3639312"/>
          </a:xfrm>
          <a:prstGeom prst="roundRect">
            <a:avLst>
              <a:gd name="adj" fmla="val 3498"/>
            </a:avLst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6032" tIns="164592" rIns="201168" bIns="164592">
            <a:noAutofit/>
          </a:bodyPr>
          <a:lstStyle/>
          <a:p>
            <a:pPr algn="l">
              <a:lnSpc>
                <a:spcPts val="2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B89968"/>
                </a:solidFill>
                <a:latin typeface="Yu Gothic"/>
                <a:ea typeface="Yu Gothic"/>
                <a:cs typeface="Yu Gothic"/>
              </a:rPr>
              <a:t>お支払いの前提</a:t>
            </a:r>
          </a:p>
          <a:p>
            <a:pPr algn="l">
              <a:lnSpc>
                <a:spcPts val="1850"/>
              </a:lnSpc>
              <a:spcBef>
                <a:spcPts val="0"/>
              </a:spcBef>
              <a:spcAft>
                <a:spcPts val="600"/>
              </a:spcAft>
            </a:pPr>
            <a:r>
              <a:rPr sz="1250" b="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紹介そのものへの対価や、人を勧誘することへの報酬は設けません。</a:t>
            </a:r>
          </a:p>
          <a:p>
            <a:pPr algn="l">
              <a:lnSpc>
                <a:spcPts val="1850"/>
              </a:lnSpc>
              <a:spcBef>
                <a:spcPts val="0"/>
              </a:spcBef>
              <a:spcAft>
                <a:spcPts val="600"/>
              </a:spcAft>
            </a:pPr>
            <a:r>
              <a:rPr sz="1250" b="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参加費はありません。</a:t>
            </a:r>
          </a:p>
          <a:p>
            <a:pPr algn="l">
              <a:lnSpc>
                <a:spcPts val="1850"/>
              </a:lnSpc>
              <a:spcBef>
                <a:spcPts val="0"/>
              </a:spcBef>
              <a:spcAft>
                <a:spcPts val="600"/>
              </a:spcAft>
            </a:pPr>
            <a:r>
              <a:rPr sz="1250" b="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お客さまのご紹介は、参加の条件にしません。</a:t>
            </a:r>
          </a:p>
          <a:p>
            <a:pPr algn="l">
              <a:lnSpc>
                <a:spcPts val="185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役割・責任・報酬・権利は、着手前に書面で決めます。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5596128"/>
            <a:ext cx="11091672" cy="749808"/>
          </a:xfrm>
          <a:prstGeom prst="roundRect">
            <a:avLst>
              <a:gd name="adj" fmla="val 12195"/>
            </a:avLst>
          </a:prstGeom>
          <a:solidFill>
            <a:srgbClr val="EFE5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54864" rIns="228600" bIns="54864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金額は、役割と稼働を確認したうえで、個別にご提示します。本資料には金額の目安を掲載していません。</a:t>
            </a:r>
          </a:p>
          <a:p>
            <a:pPr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報酬・広告・紹介の扱いは資格ごとに異なります。弁護士法第72条等の関連法令に配慮して設計していますので、所属の会・団体の規程もあわせてご確認ください。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006840" y="-1874519"/>
            <a:ext cx="4754880" cy="4754880"/>
          </a:xfrm>
          <a:prstGeom prst="ellipse">
            <a:avLst/>
          </a:prstGeom>
          <a:noFill/>
          <a:ln w="12700">
            <a:solidFill>
              <a:srgbClr val="EDF0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555480" y="-1325880"/>
            <a:ext cx="3657600" cy="3657600"/>
          </a:xfrm>
          <a:prstGeom prst="ellipse">
            <a:avLst/>
          </a:prstGeom>
          <a:noFill/>
          <a:ln w="12700">
            <a:solidFill>
              <a:srgbClr val="E8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058400" y="-822959"/>
            <a:ext cx="2651760" cy="2651760"/>
          </a:xfrm>
          <a:prstGeom prst="ellipse">
            <a:avLst/>
          </a:prstGeom>
          <a:noFill/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515600" y="-365759"/>
            <a:ext cx="1737360" cy="1737360"/>
          </a:xfrm>
          <a:prstGeom prst="ellipse">
            <a:avLst/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株式会社CO-LINKのロゴ（円形バッジ）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109728"/>
            <a:ext cx="822960" cy="8229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48640" y="329184"/>
            <a:ext cx="9692640" cy="7132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1B365D"/>
                </a:solidFill>
                <a:latin typeface="Yu Mincho"/>
                <a:ea typeface="Yu Mincho"/>
                <a:cs typeface="Yu Mincho"/>
              </a:rPr>
              <a:t>参加までの流れ・お問い合わせ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1097280"/>
            <a:ext cx="914400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463040" y="1117854"/>
            <a:ext cx="10177272" cy="9144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1225296"/>
            <a:ext cx="1078992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まずは考え方のご説明から。この時点で、参加や契約の義務は発生しません。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6455664"/>
            <a:ext cx="8229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株式会社CO-LINK　共創パートナーのご案内（士業・専門家のみなさまへ）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241280" y="6455664"/>
            <a:ext cx="1399032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r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8 / 8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1810512"/>
            <a:ext cx="1993392" cy="178308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1810512"/>
            <a:ext cx="1993392" cy="45720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94944" y="1956816"/>
            <a:ext cx="420624" cy="420624"/>
          </a:xfrm>
          <a:prstGeom prst="ellipse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94944" y="1956816"/>
            <a:ext cx="420624" cy="4206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1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" y="2423160"/>
            <a:ext cx="1993392" cy="1143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tIns="18288" rIns="109728" bIns="18288">
            <a:noAutofit/>
          </a:bodyPr>
          <a:lstStyle/>
          <a:p>
            <a:pPr algn="l">
              <a:lnSpc>
                <a:spcPts val="2100"/>
              </a:lnSpc>
              <a:spcBef>
                <a:spcPts val="0"/>
              </a:spcBef>
              <a:spcAft>
                <a:spcPts val="300"/>
              </a:spcAft>
            </a:pPr>
            <a:r>
              <a:rPr sz="145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ご相談</a:t>
            </a:r>
          </a:p>
          <a:p>
            <a:pPr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フォームまたはLINEからご連絡ください。</a:t>
            </a:r>
          </a:p>
        </p:txBody>
      </p:sp>
      <p:sp>
        <p:nvSpPr>
          <p:cNvPr id="18" name="Chevron 17"/>
          <p:cNvSpPr/>
          <p:nvPr/>
        </p:nvSpPr>
        <p:spPr>
          <a:xfrm>
            <a:off x="2587752" y="2514600"/>
            <a:ext cx="182880" cy="384048"/>
          </a:xfrm>
          <a:prstGeom prst="chevron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2825496" y="1810512"/>
            <a:ext cx="1993392" cy="178308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2825496" y="1810512"/>
            <a:ext cx="1993392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2971800" y="1956816"/>
            <a:ext cx="420624" cy="420624"/>
          </a:xfrm>
          <a:prstGeom prst="ellipse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2971800" y="1956816"/>
            <a:ext cx="420624" cy="4206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2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825496" y="2423160"/>
            <a:ext cx="1993392" cy="1143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tIns="18288" rIns="109728" bIns="18288">
            <a:noAutofit/>
          </a:bodyPr>
          <a:lstStyle/>
          <a:p>
            <a:pPr algn="l">
              <a:lnSpc>
                <a:spcPts val="2100"/>
              </a:lnSpc>
              <a:spcBef>
                <a:spcPts val="0"/>
              </a:spcBef>
              <a:spcAft>
                <a:spcPts val="300"/>
              </a:spcAft>
            </a:pPr>
            <a:r>
              <a:rPr sz="145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説明面談</a:t>
            </a:r>
          </a:p>
          <a:p>
            <a:pPr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オンライン30〜45分。考え方とご懸念を伺います。</a:t>
            </a:r>
          </a:p>
        </p:txBody>
      </p:sp>
      <p:sp>
        <p:nvSpPr>
          <p:cNvPr id="24" name="Chevron 23"/>
          <p:cNvSpPr/>
          <p:nvPr/>
        </p:nvSpPr>
        <p:spPr>
          <a:xfrm>
            <a:off x="4864608" y="2514600"/>
            <a:ext cx="182880" cy="384048"/>
          </a:xfrm>
          <a:prstGeom prst="chevron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5102352" y="1810512"/>
            <a:ext cx="1993392" cy="178308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102352" y="1810512"/>
            <a:ext cx="1993392" cy="45720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5248656" y="1956816"/>
            <a:ext cx="420624" cy="420624"/>
          </a:xfrm>
          <a:prstGeom prst="ellipse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5248656" y="1956816"/>
            <a:ext cx="420624" cy="4206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3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102352" y="2423160"/>
            <a:ext cx="1993392" cy="1143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tIns="18288" rIns="109728" bIns="18288">
            <a:noAutofit/>
          </a:bodyPr>
          <a:lstStyle/>
          <a:p>
            <a:pPr algn="l">
              <a:lnSpc>
                <a:spcPts val="2100"/>
              </a:lnSpc>
              <a:spcBef>
                <a:spcPts val="0"/>
              </a:spcBef>
              <a:spcAft>
                <a:spcPts val="300"/>
              </a:spcAft>
            </a:pPr>
            <a:r>
              <a:rPr sz="145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確認</a:t>
            </a:r>
          </a:p>
          <a:p>
            <a:pPr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資格・ご専門・利益相反の有無・掲載の考え方を確認します。</a:t>
            </a:r>
          </a:p>
        </p:txBody>
      </p:sp>
      <p:sp>
        <p:nvSpPr>
          <p:cNvPr id="30" name="Chevron 29"/>
          <p:cNvSpPr/>
          <p:nvPr/>
        </p:nvSpPr>
        <p:spPr>
          <a:xfrm>
            <a:off x="7141464" y="2514600"/>
            <a:ext cx="182880" cy="384048"/>
          </a:xfrm>
          <a:prstGeom prst="chevron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7379208" y="1810512"/>
            <a:ext cx="1993392" cy="178308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7379208" y="1810512"/>
            <a:ext cx="1993392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7525512" y="1956816"/>
            <a:ext cx="420624" cy="420624"/>
          </a:xfrm>
          <a:prstGeom prst="ellipse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7525512" y="1956816"/>
            <a:ext cx="420624" cy="4206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4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379208" y="2423160"/>
            <a:ext cx="1993392" cy="1143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tIns="18288" rIns="109728" bIns="18288">
            <a:noAutofit/>
          </a:bodyPr>
          <a:lstStyle/>
          <a:p>
            <a:pPr algn="l">
              <a:lnSpc>
                <a:spcPts val="2100"/>
              </a:lnSpc>
              <a:spcBef>
                <a:spcPts val="0"/>
              </a:spcBef>
              <a:spcAft>
                <a:spcPts val="300"/>
              </a:spcAft>
            </a:pPr>
            <a:r>
              <a:rPr sz="145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小さく開始</a:t>
            </a:r>
          </a:p>
          <a:p>
            <a:pPr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短い対談や1本の監修など、負担の小さいところから。</a:t>
            </a:r>
          </a:p>
        </p:txBody>
      </p:sp>
      <p:sp>
        <p:nvSpPr>
          <p:cNvPr id="36" name="Chevron 35"/>
          <p:cNvSpPr/>
          <p:nvPr/>
        </p:nvSpPr>
        <p:spPr>
          <a:xfrm>
            <a:off x="9418320" y="2514600"/>
            <a:ext cx="182880" cy="384048"/>
          </a:xfrm>
          <a:prstGeom prst="chevron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9656064" y="1810512"/>
            <a:ext cx="1993392" cy="178308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9656064" y="1810512"/>
            <a:ext cx="1993392" cy="45720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9802368" y="1956816"/>
            <a:ext cx="420624" cy="420624"/>
          </a:xfrm>
          <a:prstGeom prst="ellipse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9802368" y="1956816"/>
            <a:ext cx="420624" cy="4206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5</a:t>
            </a:r>
          </a:p>
        </p:txBody>
      </p:sp>
      <p:sp>
        <p:nvSpPr>
          <p:cNvPr id="41" name="Rectangle 40"/>
          <p:cNvSpPr/>
          <p:nvPr/>
        </p:nvSpPr>
        <p:spPr>
          <a:xfrm>
            <a:off x="9656064" y="2423160"/>
            <a:ext cx="1993392" cy="1143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tIns="18288" rIns="109728" bIns="18288">
            <a:noAutofit/>
          </a:bodyPr>
          <a:lstStyle/>
          <a:p>
            <a:pPr algn="l">
              <a:lnSpc>
                <a:spcPts val="2100"/>
              </a:lnSpc>
              <a:spcBef>
                <a:spcPts val="0"/>
              </a:spcBef>
              <a:spcAft>
                <a:spcPts val="300"/>
              </a:spcAft>
            </a:pPr>
            <a:r>
              <a:rPr sz="145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継続の検討</a:t>
            </a:r>
          </a:p>
          <a:p>
            <a:pPr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続けるか、どこまで関わるかを、改めてご判断ください。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48640" y="3822191"/>
            <a:ext cx="11091672" cy="2487168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548640" y="3822191"/>
            <a:ext cx="11091672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4" name="Picture 43" descr="専門家の方へのQRコード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4041648"/>
            <a:ext cx="1389888" cy="1389888"/>
          </a:xfrm>
          <a:prstGeom prst="rect">
            <a:avLst/>
          </a:prstGeom>
        </p:spPr>
      </p:pic>
      <p:sp>
        <p:nvSpPr>
          <p:cNvPr id="45" name="Rectangle 44"/>
          <p:cNvSpPr/>
          <p:nvPr/>
        </p:nvSpPr>
        <p:spPr>
          <a:xfrm>
            <a:off x="685800" y="5468112"/>
            <a:ext cx="1572768" cy="7315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0" tIns="0" rIns="0" bIns="0">
            <a:noAutofit/>
          </a:bodyPr>
          <a:lstStyle/>
          <a:p>
            <a:pPr algn="ctr"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専門家の方へ</a:t>
            </a:r>
          </a:p>
          <a:p>
            <a:pPr algn="ctr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参加のご案内</a:t>
            </a:r>
          </a:p>
        </p:txBody>
      </p:sp>
      <p:pic>
        <p:nvPicPr>
          <p:cNvPr id="46" name="Picture 45" descr="公式LINEのQRコード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8880" y="4041648"/>
            <a:ext cx="1389888" cy="1389888"/>
          </a:xfrm>
          <a:prstGeom prst="rect">
            <a:avLst/>
          </a:prstGeom>
        </p:spPr>
      </p:pic>
      <p:sp>
        <p:nvSpPr>
          <p:cNvPr id="47" name="Rectangle 46"/>
          <p:cNvSpPr/>
          <p:nvPr/>
        </p:nvSpPr>
        <p:spPr>
          <a:xfrm>
            <a:off x="2377440" y="5468112"/>
            <a:ext cx="1572768" cy="7315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0" tIns="0" rIns="0" bIns="0">
            <a:noAutofit/>
          </a:bodyPr>
          <a:lstStyle/>
          <a:p>
            <a:pPr algn="ctr"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公式LINE</a:t>
            </a:r>
          </a:p>
          <a:p>
            <a:pPr algn="ctr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@307qvmdt</a:t>
            </a:r>
          </a:p>
        </p:txBody>
      </p:sp>
      <p:pic>
        <p:nvPicPr>
          <p:cNvPr id="48" name="Picture 47" descr="公式サイトのQRコード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60520" y="4041648"/>
            <a:ext cx="1389888" cy="1389888"/>
          </a:xfrm>
          <a:prstGeom prst="rect">
            <a:avLst/>
          </a:prstGeom>
        </p:spPr>
      </p:pic>
      <p:sp>
        <p:nvSpPr>
          <p:cNvPr id="49" name="Rectangle 48"/>
          <p:cNvSpPr/>
          <p:nvPr/>
        </p:nvSpPr>
        <p:spPr>
          <a:xfrm>
            <a:off x="4069080" y="5468112"/>
            <a:ext cx="1572768" cy="7315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0" tIns="0" rIns="0" bIns="0">
            <a:noAutofit/>
          </a:bodyPr>
          <a:lstStyle/>
          <a:p>
            <a:pPr algn="ctr"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公式サイト</a:t>
            </a:r>
          </a:p>
          <a:p>
            <a:pPr algn="ctr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co-linkweb.com</a:t>
            </a:r>
          </a:p>
        </p:txBody>
      </p:sp>
      <p:sp>
        <p:nvSpPr>
          <p:cNvPr id="50" name="Rectangle 49"/>
          <p:cNvSpPr/>
          <p:nvPr/>
        </p:nvSpPr>
        <p:spPr>
          <a:xfrm>
            <a:off x="5989320" y="3977639"/>
            <a:ext cx="5486400" cy="22402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54864" bIns="54864">
            <a:noAutofit/>
          </a:bodyPr>
          <a:lstStyle/>
          <a:p>
            <a:pPr algn="l">
              <a:lnSpc>
                <a:spcPts val="22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株式会社CO-LINK</a:t>
            </a:r>
          </a:p>
          <a:p>
            <a:pPr algn="l">
              <a:lnSpc>
                <a:spcPts val="2200"/>
              </a:lnSpc>
              <a:spcBef>
                <a:spcPts val="0"/>
              </a:spcBef>
              <a:spcAft>
                <a:spcPts val="200"/>
              </a:spcAft>
            </a:pPr>
            <a:r>
              <a:rPr sz="1200" b="1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電話　</a:t>
            </a:r>
            <a:r>
              <a:rPr sz="15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050-3155-1904</a:t>
            </a:r>
          </a:p>
          <a:p>
            <a:pPr algn="l">
              <a:lnSpc>
                <a:spcPts val="2000"/>
              </a:lnSpc>
              <a:spcBef>
                <a:spcPts val="0"/>
              </a:spcBef>
              <a:spcAft>
                <a:spcPts val="200"/>
              </a:spcAft>
            </a:pPr>
            <a:r>
              <a:rPr sz="1200" b="1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メール　</a:t>
            </a:r>
            <a:r>
              <a:rPr sz="13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info@co-link1618.com</a:t>
            </a:r>
          </a:p>
          <a:p>
            <a:pPr algn="l">
              <a:lnSpc>
                <a:spcPts val="2000"/>
              </a:lnSpc>
              <a:spcBef>
                <a:spcPts val="0"/>
              </a:spcBef>
              <a:spcAft>
                <a:spcPts val="200"/>
              </a:spcAft>
            </a:pPr>
            <a:r>
              <a:rPr sz="1200" b="1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公式LINE　</a:t>
            </a:r>
            <a:r>
              <a:rPr sz="13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@307qvmdt（AIサポートセンター）</a:t>
            </a:r>
          </a:p>
          <a:p>
            <a:pPr algn="l">
              <a:lnSpc>
                <a:spcPts val="2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ご案内　</a:t>
            </a:r>
            <a:r>
              <a:rPr sz="13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https://co-linkweb.com/join</a:t>
            </a:r>
          </a:p>
          <a:p>
            <a:pPr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本社　〒225-0015 横浜市青葉区荏田北1-2-1 Platform412</a:t>
            </a:r>
          </a:p>
          <a:p>
            <a:pPr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函館支店　〒041-0813 函館市亀田本町3-21-2</a:t>
            </a:r>
          </a:p>
        </p:txBody>
      </p:sp>
      <p:sp>
        <p:nvSpPr>
          <p:cNvPr id="51" name="Rectangle 50"/>
          <p:cNvSpPr/>
          <p:nvPr/>
        </p:nvSpPr>
        <p:spPr>
          <a:xfrm>
            <a:off x="548640" y="6355080"/>
            <a:ext cx="11091672" cy="914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0" tIns="0" rIns="0" bIns="0">
            <a:noAutofit/>
          </a:bodyPr>
          <a:lstStyle/>
          <a:p>
            <a:pPr algn="l">
              <a:lnSpc>
                <a:spcPts val="300"/>
              </a:lnSpc>
              <a:spcBef>
                <a:spcPts val="0"/>
              </a:spcBef>
              <a:spcAft>
                <a:spcPts val="0"/>
              </a:spcAft>
            </a:pPr>
            <a:r>
              <a:rPr sz="2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/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CO-LINK 共創パートナーのご案内（士業・専門家のみなさまへ）</dc:title>
  <dc:subject>事業紹介・求める専門家像・勉強会/相談会・報酬の考え方</dc:subject>
  <dc:creator>株式会社CO-LINK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