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7560000" cy="10692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01 総合（事業一覧）おもて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01 総合 うら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02 法人向け おもて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02 法人向け うら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03 相続・承継・法務 おもて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03 相続・承継・法務 うら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jpg"/><Relationship Id="rId14" Type="http://schemas.openxmlformats.org/officeDocument/2006/relationships/image" Target="../media/image13.jpg"/><Relationship Id="rId15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9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23.png"/><Relationship Id="rId13" Type="http://schemas.openxmlformats.org/officeDocument/2006/relationships/image" Target="../media/image24.png"/><Relationship Id="rId14" Type="http://schemas.openxmlformats.org/officeDocument/2006/relationships/image" Target="../media/image25.png"/><Relationship Id="rId15" Type="http://schemas.openxmlformats.org/officeDocument/2006/relationships/image" Target="../media/image26.png"/><Relationship Id="rId16" Type="http://schemas.openxmlformats.org/officeDocument/2006/relationships/image" Target="../media/image27.png"/><Relationship Id="rId17" Type="http://schemas.openxmlformats.org/officeDocument/2006/relationships/image" Target="../media/image28.jpg"/><Relationship Id="rId18" Type="http://schemas.openxmlformats.org/officeDocument/2006/relationships/image" Target="../media/image29.jpg"/><Relationship Id="rId19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6" Type="http://schemas.openxmlformats.org/officeDocument/2006/relationships/image" Target="../media/image33.png"/><Relationship Id="rId7" Type="http://schemas.openxmlformats.org/officeDocument/2006/relationships/image" Target="../media/image34.png"/><Relationship Id="rId8" Type="http://schemas.openxmlformats.org/officeDocument/2006/relationships/image" Target="../media/image35.jpg"/><Relationship Id="rId9" Type="http://schemas.openxmlformats.org/officeDocument/2006/relationships/image" Target="../media/image36.jpg"/><Relationship Id="rId10" Type="http://schemas.openxmlformats.org/officeDocument/2006/relationships/image" Target="../media/image13.jpg"/><Relationship Id="rId11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7.png"/><Relationship Id="rId4" Type="http://schemas.openxmlformats.org/officeDocument/2006/relationships/image" Target="../media/image38.png"/><Relationship Id="rId5" Type="http://schemas.openxmlformats.org/officeDocument/2006/relationships/image" Target="../media/image39.png"/><Relationship Id="rId6" Type="http://schemas.openxmlformats.org/officeDocument/2006/relationships/image" Target="../media/image40.png"/><Relationship Id="rId7" Type="http://schemas.openxmlformats.org/officeDocument/2006/relationships/image" Target="../media/image41.png"/><Relationship Id="rId8" Type="http://schemas.openxmlformats.org/officeDocument/2006/relationships/image" Target="../media/image42.png"/><Relationship Id="rId9" Type="http://schemas.openxmlformats.org/officeDocument/2006/relationships/image" Target="../media/image43.png"/><Relationship Id="rId10" Type="http://schemas.openxmlformats.org/officeDocument/2006/relationships/image" Target="../media/image44.png"/><Relationship Id="rId11" Type="http://schemas.openxmlformats.org/officeDocument/2006/relationships/image" Target="../media/image45.jpg"/><Relationship Id="rId12" Type="http://schemas.openxmlformats.org/officeDocument/2006/relationships/image" Target="../media/image36.jpg"/><Relationship Id="rId1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6.png"/><Relationship Id="rId4" Type="http://schemas.openxmlformats.org/officeDocument/2006/relationships/image" Target="../media/image47.png"/><Relationship Id="rId5" Type="http://schemas.openxmlformats.org/officeDocument/2006/relationships/image" Target="../media/image48.png"/><Relationship Id="rId6" Type="http://schemas.openxmlformats.org/officeDocument/2006/relationships/image" Target="../media/image49.png"/><Relationship Id="rId7" Type="http://schemas.openxmlformats.org/officeDocument/2006/relationships/image" Target="../media/image50.png"/><Relationship Id="rId8" Type="http://schemas.openxmlformats.org/officeDocument/2006/relationships/image" Target="../media/image51.png"/><Relationship Id="rId9" Type="http://schemas.openxmlformats.org/officeDocument/2006/relationships/image" Target="../media/image52.png"/><Relationship Id="rId10" Type="http://schemas.openxmlformats.org/officeDocument/2006/relationships/image" Target="../media/image53.png"/><Relationship Id="rId11" Type="http://schemas.openxmlformats.org/officeDocument/2006/relationships/image" Target="../media/image54.png"/><Relationship Id="rId12" Type="http://schemas.openxmlformats.org/officeDocument/2006/relationships/image" Target="../media/image55.png"/><Relationship Id="rId13" Type="http://schemas.openxmlformats.org/officeDocument/2006/relationships/image" Target="../media/image56.png"/><Relationship Id="rId14" Type="http://schemas.openxmlformats.org/officeDocument/2006/relationships/image" Target="../media/image57.jpg"/><Relationship Id="rId15" Type="http://schemas.openxmlformats.org/officeDocument/2006/relationships/image" Target="../media/image58.jpg"/><Relationship Id="rId16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9.png"/><Relationship Id="rId4" Type="http://schemas.openxmlformats.org/officeDocument/2006/relationships/image" Target="../media/image60.png"/><Relationship Id="rId5" Type="http://schemas.openxmlformats.org/officeDocument/2006/relationships/image" Target="../media/image61.png"/><Relationship Id="rId6" Type="http://schemas.openxmlformats.org/officeDocument/2006/relationships/image" Target="../media/image62.png"/><Relationship Id="rId7" Type="http://schemas.openxmlformats.org/officeDocument/2006/relationships/image" Target="../media/image63.png"/><Relationship Id="rId8" Type="http://schemas.openxmlformats.org/officeDocument/2006/relationships/image" Target="../media/image64.png"/><Relationship Id="rId9" Type="http://schemas.openxmlformats.org/officeDocument/2006/relationships/image" Target="../media/image65.png"/><Relationship Id="rId10" Type="http://schemas.openxmlformats.org/officeDocument/2006/relationships/image" Target="../media/image66.png"/><Relationship Id="rId11" Type="http://schemas.openxmlformats.org/officeDocument/2006/relationships/image" Target="../media/image67.png"/><Relationship Id="rId12" Type="http://schemas.openxmlformats.org/officeDocument/2006/relationships/image" Target="../media/image68.jpg"/><Relationship Id="rId13" Type="http://schemas.openxmlformats.org/officeDocument/2006/relationships/image" Target="../media/image58.jpg"/><Relationship Id="rId14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111914" y="719987"/>
            <a:ext cx="2159963" cy="2159963"/>
          </a:xfrm>
          <a:prstGeom prst="ellipse">
            <a:avLst/>
          </a:prstGeom>
          <a:solidFill>
            <a:srgbClr val="E7EDF4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751920" y="359993"/>
            <a:ext cx="2879951" cy="2879951"/>
          </a:xfrm>
          <a:prstGeom prst="ellipse">
            <a:avLst/>
          </a:prstGeom>
          <a:noFill/>
          <a:ln w="8999">
            <a:solidFill>
              <a:srgbClr val="1B365D">
                <a:alpha val="11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19927" y="-71998"/>
            <a:ext cx="3743937" cy="3743937"/>
          </a:xfrm>
          <a:prstGeom prst="ellipse">
            <a:avLst/>
          </a:prstGeom>
          <a:noFill/>
          <a:ln w="8999">
            <a:solidFill>
              <a:srgbClr val="1B365D">
                <a:alpha val="9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815936" y="-575990"/>
            <a:ext cx="4751920" cy="4751920"/>
          </a:xfrm>
          <a:prstGeom prst="ellipse">
            <a:avLst/>
          </a:prstGeom>
          <a:noFill/>
          <a:ln w="8999">
            <a:solidFill>
              <a:srgbClr val="1B365D">
                <a:alpha val="7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239945" y="-1151980"/>
            <a:ext cx="5903901" cy="5903901"/>
          </a:xfrm>
          <a:prstGeom prst="ellipse">
            <a:avLst/>
          </a:prstGeom>
          <a:noFill/>
          <a:ln w="8999">
            <a:solidFill>
              <a:srgbClr val="1B365D">
                <a:alpha val="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985916" y="593990"/>
            <a:ext cx="2411959" cy="2411959"/>
          </a:xfrm>
          <a:prstGeom prst="ellipse">
            <a:avLst/>
          </a:prstGeom>
          <a:noFill/>
          <a:ln w="16199">
            <a:solidFill>
              <a:srgbClr val="B89968">
                <a:alpha val="7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-539990" y="8783852"/>
            <a:ext cx="1727971" cy="1727971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1115981" y="8207862"/>
            <a:ext cx="2879951" cy="2879951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-1763970" y="7559873"/>
            <a:ext cx="4175930" cy="4175930"/>
          </a:xfrm>
          <a:prstGeom prst="ellipse">
            <a:avLst/>
          </a:prstGeom>
          <a:noFill/>
          <a:ln w="8999">
            <a:solidFill>
              <a:srgbClr val="1B365D">
                <a:alpha val="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-2483958" y="6839885"/>
            <a:ext cx="5615905" cy="5615905"/>
          </a:xfrm>
          <a:prstGeom prst="ellipse">
            <a:avLst/>
          </a:prstGeom>
          <a:noFill/>
          <a:ln w="8999">
            <a:solidFill>
              <a:srgbClr val="1B365D">
                <a:alpha val="45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-1439975" y="7883868"/>
            <a:ext cx="3527940" cy="3527940"/>
          </a:xfrm>
          <a:prstGeom prst="ellipse">
            <a:avLst/>
          </a:prstGeom>
          <a:noFill/>
          <a:ln w="12599">
            <a:solidFill>
              <a:srgbClr val="B89968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-1583973" y="4103931"/>
            <a:ext cx="2591956" cy="2591956"/>
          </a:xfrm>
          <a:prstGeom prst="ellipse">
            <a:avLst/>
          </a:prstGeom>
          <a:solidFill>
            <a:srgbClr val="E7EDF4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875884" y="6947883"/>
            <a:ext cx="863985" cy="863985"/>
          </a:xfrm>
          <a:prstGeom prst="ellipse">
            <a:avLst/>
          </a:prstGeom>
          <a:solidFill>
            <a:srgbClr val="EFE5D0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9" y="170854"/>
            <a:ext cx="647997" cy="6479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09377" y="304978"/>
            <a:ext cx="1460206" cy="2133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</a:t>
            </a:r>
            <a:r>
              <a:rPr sz="1400" b="1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9377" y="525023"/>
            <a:ext cx="233505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0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Co-operation · Co-creation · Co-working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13084" y="267616"/>
            <a:ext cx="1214889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1B365D"/>
                </a:solidFill>
                <a:latin typeface="Georgia"/>
                <a:ea typeface="Yu Mincho"/>
                <a:cs typeface="Yu Mincho"/>
              </a:rPr>
              <a:t>COMPANY GUIDE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993844" y="424249"/>
            <a:ext cx="1134129" cy="1543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4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会社案内・事業一覧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8101" y="577482"/>
            <a:ext cx="649872" cy="1371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080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8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01 おもて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99" y="845790"/>
            <a:ext cx="1339214" cy="2158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71114" y="845790"/>
            <a:ext cx="5356859" cy="2158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1899" y="1043493"/>
            <a:ext cx="5140713" cy="85343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48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経営の「困った」を、</a:t>
            </a:r>
          </a:p>
          <a:p>
            <a:pPr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48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いっしょに</a:t>
            </a:r>
            <a:r>
              <a:rPr sz="2400" b="1" spc="48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解決します。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99" y="2043902"/>
            <a:ext cx="5140713" cy="49809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961"/>
              </a:lnSpc>
              <a:spcBef>
                <a:spcPts val="0"/>
              </a:spcBef>
              <a:spcAft>
                <a:spcPts val="0"/>
              </a:spcAft>
            </a:pPr>
            <a:r>
              <a:rPr sz="1060" b="0" spc="-11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AI・人・お金・相続・集客まで。</a:t>
            </a:r>
            <a:r>
              <a:rPr sz="1060" b="1" spc="-11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中小企業や事業者さまのお悩み</a:t>
            </a:r>
            <a:r>
              <a:rPr sz="1060" b="0" spc="-11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を、</a:t>
            </a:r>
            <a:r>
              <a:rPr sz="1060" b="1" spc="-11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統合経営顧問・PM</a:t>
            </a:r>
            <a:r>
              <a:rPr sz="1060" b="0" spc="-11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として最後までお手伝いし、必要な専門家（絆ネットワーク）ともつなぎます。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1899" y="2827766"/>
            <a:ext cx="1073104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OUR BUSINESS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54509" y="2756011"/>
            <a:ext cx="3116091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-3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事業一覧 ― こういうことをやっています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80049" y="2889200"/>
            <a:ext cx="2447924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431899" y="3109763"/>
            <a:ext cx="3286869" cy="863649"/>
          </a:xfrm>
          <a:prstGeom prst="roundRect">
            <a:avLst>
              <a:gd name="adj" fmla="val 41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1899" y="3109763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431899" y="3963888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31899" y="3109763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3709243" y="3109763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78197" y="3256855"/>
            <a:ext cx="200379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01</a:t>
            </a:r>
          </a:p>
        </p:txBody>
      </p:sp>
      <p:pic>
        <p:nvPicPr>
          <p:cNvPr id="34" name="Picture 33" descr="アイコ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178" y="3222277"/>
            <a:ext cx="237529" cy="237529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1118592" y="3240786"/>
            <a:ext cx="1155837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3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AI活用・AI勉強会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78197" y="3490658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73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AIの勉強会や相談会を開いています。使い方を一緒に覚えて、仕事に取り入れましょう。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3841105" y="3109763"/>
            <a:ext cx="3286869" cy="863649"/>
          </a:xfrm>
          <a:prstGeom prst="roundRect">
            <a:avLst>
              <a:gd name="adj" fmla="val 41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3841105" y="3109763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3841105" y="3963888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3841105" y="3109763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7118449" y="3109763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3987403" y="3256855"/>
            <a:ext cx="210094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02</a:t>
            </a:r>
          </a:p>
        </p:txBody>
      </p:sp>
      <p:pic>
        <p:nvPicPr>
          <p:cNvPr id="43" name="Picture 42" descr="アイコ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9" y="3222277"/>
            <a:ext cx="237529" cy="237529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4537323" y="3240786"/>
            <a:ext cx="1835012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5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組織マネジメント・人の悩み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87403" y="3490658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63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人の配置や役割、社内の人間関係やもめごとの悩みを、話し合いの手順で整えます。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431899" y="4081313"/>
            <a:ext cx="3286869" cy="864840"/>
          </a:xfrm>
          <a:prstGeom prst="roundRect">
            <a:avLst>
              <a:gd name="adj" fmla="val 41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431899" y="4081313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431899" y="4936628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31899" y="4081313"/>
            <a:ext cx="9525" cy="8648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709243" y="4081313"/>
            <a:ext cx="9525" cy="8648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578197" y="4229000"/>
            <a:ext cx="210094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03</a:t>
            </a:r>
          </a:p>
        </p:txBody>
      </p:sp>
      <p:pic>
        <p:nvPicPr>
          <p:cNvPr id="52" name="Picture 51" descr="アイコ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703" y="4194423"/>
            <a:ext cx="237529" cy="237529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128117" y="4212931"/>
            <a:ext cx="930256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2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有料職業紹介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2237779" y="4193827"/>
            <a:ext cx="1334690" cy="238720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2324100" y="4217598"/>
            <a:ext cx="1223391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5F4A1F"/>
                </a:solidFill>
                <a:latin typeface="Yu Gothic"/>
                <a:ea typeface="Yu Gothic"/>
                <a:cs typeface="Yu Gothic"/>
              </a:rPr>
              <a:t>許可番号 14-ユ-302600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578197" y="4463399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11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採用から定着・研修まで、じっくりお手伝いします。「採って終わり」にしません。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3841105" y="4081313"/>
            <a:ext cx="3286869" cy="864840"/>
          </a:xfrm>
          <a:prstGeom prst="roundRect">
            <a:avLst>
              <a:gd name="adj" fmla="val 416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841105" y="4081313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841105" y="4936628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3841105" y="4081313"/>
            <a:ext cx="9525" cy="8648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7118449" y="4081313"/>
            <a:ext cx="9525" cy="8648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3987403" y="4228405"/>
            <a:ext cx="210094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04</a:t>
            </a:r>
          </a:p>
        </p:txBody>
      </p:sp>
      <p:pic>
        <p:nvPicPr>
          <p:cNvPr id="63" name="Picture 62" descr="アイコン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7909" y="4193827"/>
            <a:ext cx="237529" cy="237529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4537323" y="4212336"/>
            <a:ext cx="1001300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6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相続・事業承継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987403" y="4462208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6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相続や会社の引き継ぎを、財産とご家族の気持ちの整理から。専門家とつなぎます。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31899" y="5054054"/>
            <a:ext cx="3286869" cy="1128117"/>
          </a:xfrm>
          <a:prstGeom prst="roundRect">
            <a:avLst>
              <a:gd name="adj" fmla="val 319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31899" y="5054054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31899" y="6172646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31899" y="5054054"/>
            <a:ext cx="9525" cy="112811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3709243" y="5054054"/>
            <a:ext cx="9525" cy="112811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578197" y="5201146"/>
            <a:ext cx="210094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05</a:t>
            </a:r>
          </a:p>
        </p:txBody>
      </p:sp>
      <p:pic>
        <p:nvPicPr>
          <p:cNvPr id="72" name="Picture 71" descr="アイコン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03" y="5166568"/>
            <a:ext cx="237529" cy="237529"/>
          </a:xfrm>
          <a:prstGeom prst="rect">
            <a:avLst/>
          </a:prstGeom>
        </p:spPr>
      </p:pic>
      <p:sp>
        <p:nvSpPr>
          <p:cNvPr id="73" name="TextBox 72"/>
          <p:cNvSpPr txBox="1"/>
          <p:nvPr/>
        </p:nvSpPr>
        <p:spPr>
          <a:xfrm>
            <a:off x="1128117" y="5185076"/>
            <a:ext cx="1411477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8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M&amp;A・事業再生・廃業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78197" y="5434949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9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会社を譲る・買う・立て直す・畳む。どの選択も準備から一緒に考えます。</a:t>
            </a:r>
          </a:p>
        </p:txBody>
      </p:sp>
      <p:sp>
        <p:nvSpPr>
          <p:cNvPr id="75" name="Rounded Rectangle 74"/>
          <p:cNvSpPr/>
          <p:nvPr/>
        </p:nvSpPr>
        <p:spPr>
          <a:xfrm>
            <a:off x="3841105" y="5054054"/>
            <a:ext cx="3286869" cy="1128117"/>
          </a:xfrm>
          <a:prstGeom prst="roundRect">
            <a:avLst>
              <a:gd name="adj" fmla="val 319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3841105" y="5054054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3841105" y="6172646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3841105" y="5054054"/>
            <a:ext cx="9525" cy="112811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>
            <a:off x="7118449" y="5054054"/>
            <a:ext cx="9525" cy="112811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3987403" y="5201146"/>
            <a:ext cx="219810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06</a:t>
            </a:r>
          </a:p>
        </p:txBody>
      </p:sp>
      <p:pic>
        <p:nvPicPr>
          <p:cNvPr id="81" name="Picture 80" descr="アイコン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37434" y="5166568"/>
            <a:ext cx="237529" cy="237529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4546848" y="5185076"/>
            <a:ext cx="1369578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9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お金・補助金・助成金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987403" y="5434949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9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資金繰り・融資・補助金のご相談を。銀行のアドバイザーとも連携しています。</a:t>
            </a:r>
          </a:p>
        </p:txBody>
      </p:sp>
      <p:sp>
        <p:nvSpPr>
          <p:cNvPr id="84" name="Rounded Rectangle 83"/>
          <p:cNvSpPr/>
          <p:nvPr/>
        </p:nvSpPr>
        <p:spPr>
          <a:xfrm>
            <a:off x="3987403" y="5865018"/>
            <a:ext cx="2994273" cy="221307"/>
          </a:xfrm>
          <a:prstGeom prst="roundRect">
            <a:avLst>
              <a:gd name="adj" fmla="val 16266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4059287" y="5888027"/>
            <a:ext cx="2534983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54">
                <a:solidFill>
                  <a:srgbClr val="5F4A1F"/>
                </a:solidFill>
                <a:latin typeface="Yu Gothic"/>
                <a:ea typeface="Yu Gothic"/>
                <a:cs typeface="Yu Gothic"/>
              </a:rPr>
              <a:t>資産のご相談にも乗ります（一般的な情報提供の範囲）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431899" y="6290071"/>
            <a:ext cx="3286869" cy="863649"/>
          </a:xfrm>
          <a:prstGeom prst="roundRect">
            <a:avLst>
              <a:gd name="adj" fmla="val 41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431899" y="6290071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431899" y="7144196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431899" y="629007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3709243" y="629007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578197" y="6437163"/>
            <a:ext cx="200379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07</a:t>
            </a:r>
          </a:p>
        </p:txBody>
      </p:sp>
      <p:pic>
        <p:nvPicPr>
          <p:cNvPr id="92" name="Picture 91" descr="アイコン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09178" y="6402585"/>
            <a:ext cx="237529" cy="237529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1118592" y="6421094"/>
            <a:ext cx="1808901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Web制作・ネット販売・集客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578197" y="6670966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12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ホームページ・Webアプリ・ネット販売（ECサイト）づくりから、集客・SNSまで。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3841105" y="6290071"/>
            <a:ext cx="3286869" cy="863649"/>
          </a:xfrm>
          <a:prstGeom prst="roundRect">
            <a:avLst>
              <a:gd name="adj" fmla="val 41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3841105" y="6290071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3841105" y="7144196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3841105" y="629007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7118449" y="629007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987403" y="6437163"/>
            <a:ext cx="219810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08</a:t>
            </a:r>
          </a:p>
        </p:txBody>
      </p:sp>
      <p:pic>
        <p:nvPicPr>
          <p:cNvPr id="101" name="Picture 100" descr="アイコン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237434" y="6402585"/>
            <a:ext cx="237529" cy="237529"/>
          </a:xfrm>
          <a:prstGeom prst="rect">
            <a:avLst/>
          </a:prstGeom>
        </p:spPr>
      </p:pic>
      <p:sp>
        <p:nvSpPr>
          <p:cNvPr id="102" name="TextBox 101"/>
          <p:cNvSpPr txBox="1"/>
          <p:nvPr/>
        </p:nvSpPr>
        <p:spPr>
          <a:xfrm>
            <a:off x="4546848" y="6421094"/>
            <a:ext cx="1094660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11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事務代行（BPO）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3987403" y="6670966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7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事務・記録・請求などの毎日の作業を代行し、誰でも回せる手順書にします。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431899" y="7261621"/>
            <a:ext cx="3286869" cy="863649"/>
          </a:xfrm>
          <a:prstGeom prst="roundRect">
            <a:avLst>
              <a:gd name="adj" fmla="val 41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431899" y="7261621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431899" y="8115746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431899" y="726162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>
            <a:off x="3709243" y="726162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578197" y="7408713"/>
            <a:ext cx="210094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09</a:t>
            </a:r>
          </a:p>
        </p:txBody>
      </p:sp>
      <p:pic>
        <p:nvPicPr>
          <p:cNvPr id="110" name="Picture 109" descr="アイコン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18703" y="7374135"/>
            <a:ext cx="237529" cy="237529"/>
          </a:xfrm>
          <a:prstGeom prst="rect">
            <a:avLst/>
          </a:prstGeom>
        </p:spPr>
      </p:pic>
      <p:sp>
        <p:nvSpPr>
          <p:cNvPr id="111" name="TextBox 110"/>
          <p:cNvSpPr txBox="1"/>
          <p:nvPr/>
        </p:nvSpPr>
        <p:spPr>
          <a:xfrm>
            <a:off x="1128117" y="7392644"/>
            <a:ext cx="1657248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-8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許認可・認定・社内ルール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578197" y="7642516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7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許認可の取得・更新や各種認定、社内ルールづくりを、行政書士など専門家と進めます。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3841105" y="7261621"/>
            <a:ext cx="3286869" cy="863649"/>
          </a:xfrm>
          <a:prstGeom prst="roundRect">
            <a:avLst>
              <a:gd name="adj" fmla="val 4168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3841105" y="7261621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>
            <a:off x="3841105" y="8115746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3841105" y="726162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7118449" y="7261621"/>
            <a:ext cx="9525" cy="86364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3987403" y="7408713"/>
            <a:ext cx="200379" cy="16509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9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26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10</a:t>
            </a:r>
          </a:p>
        </p:txBody>
      </p:sp>
      <p:pic>
        <p:nvPicPr>
          <p:cNvPr id="119" name="Picture 118" descr="アイコン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218384" y="7374135"/>
            <a:ext cx="237529" cy="237529"/>
          </a:xfrm>
          <a:prstGeom prst="rect">
            <a:avLst/>
          </a:prstGeom>
        </p:spPr>
      </p:pic>
      <p:sp>
        <p:nvSpPr>
          <p:cNvPr id="120" name="TextBox 119"/>
          <p:cNvSpPr txBox="1"/>
          <p:nvPr/>
        </p:nvSpPr>
        <p:spPr>
          <a:xfrm>
            <a:off x="4527798" y="7392644"/>
            <a:ext cx="632870" cy="19545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9"/>
              </a:lnSpc>
              <a:spcBef>
                <a:spcPts val="0"/>
              </a:spcBef>
              <a:spcAft>
                <a:spcPts val="0"/>
              </a:spcAft>
            </a:pPr>
            <a:r>
              <a:rPr sz="1140" b="1" spc="2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徹底調査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987403" y="7642516"/>
            <a:ext cx="3054158" cy="38201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8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市場・競合・制度を、出典つきで調べて整理。法的な調査は専門家と連携します。</a:t>
            </a:r>
          </a:p>
        </p:txBody>
      </p:sp>
      <p:sp>
        <p:nvSpPr>
          <p:cNvPr id="122" name="Rounded Rectangle 121"/>
          <p:cNvSpPr/>
          <p:nvPr/>
        </p:nvSpPr>
        <p:spPr>
          <a:xfrm>
            <a:off x="431899" y="8283624"/>
            <a:ext cx="6696074" cy="971550"/>
          </a:xfrm>
          <a:prstGeom prst="roundRect">
            <a:avLst>
              <a:gd name="adj" fmla="val 3705"/>
            </a:avLst>
          </a:prstGeom>
          <a:gradFill rotWithShape="1">
            <a:gsLst>
              <a:gs pos="0">
                <a:srgbClr val="FFFDF8"/>
              </a:gs>
              <a:gs pos="100000">
                <a:srgbClr val="EFE5D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Rounded Rectangle 122"/>
          <p:cNvSpPr/>
          <p:nvPr/>
        </p:nvSpPr>
        <p:spPr>
          <a:xfrm>
            <a:off x="436661" y="8288387"/>
            <a:ext cx="6686550" cy="962024"/>
          </a:xfrm>
          <a:prstGeom prst="roundRect">
            <a:avLst>
              <a:gd name="adj" fmla="val 3742"/>
            </a:avLst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ounded Rectangle 123"/>
          <p:cNvSpPr/>
          <p:nvPr/>
        </p:nvSpPr>
        <p:spPr>
          <a:xfrm>
            <a:off x="599777" y="8188821"/>
            <a:ext cx="1429642" cy="227409"/>
          </a:xfrm>
          <a:prstGeom prst="roundRect">
            <a:avLst>
              <a:gd name="adj" fmla="val 50000"/>
            </a:avLst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07677" y="8211178"/>
            <a:ext cx="1276219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4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606921" y="8452931"/>
            <a:ext cx="3185922" cy="2590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3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どの事業も、補助金・助成金とセットで考えます。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606921" y="8716146"/>
            <a:ext cx="3558757" cy="4058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98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6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使える補助金・助成金や税制優遇を最初に調べ、負担をおさえる提案にします。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4280594" y="8649146"/>
            <a:ext cx="653653" cy="261937"/>
          </a:xfrm>
          <a:prstGeom prst="roundRect">
            <a:avLst>
              <a:gd name="adj" fmla="val 12369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4355199" y="8694941"/>
            <a:ext cx="504444" cy="1518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996606" y="8637547"/>
            <a:ext cx="106108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−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5125640" y="8588126"/>
            <a:ext cx="767953" cy="383976"/>
          </a:xfrm>
          <a:prstGeom prst="roundRect">
            <a:avLst>
              <a:gd name="adj" fmla="val 8438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TextBox 131"/>
          <p:cNvSpPr txBox="1"/>
          <p:nvPr/>
        </p:nvSpPr>
        <p:spPr>
          <a:xfrm>
            <a:off x="5199102" y="8633922"/>
            <a:ext cx="621030" cy="1518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公的支援額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296257" y="8791060"/>
            <a:ext cx="426719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11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（見込み）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955952" y="8637547"/>
            <a:ext cx="203263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＝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6180236" y="8649146"/>
            <a:ext cx="767953" cy="261937"/>
          </a:xfrm>
          <a:prstGeom prst="roundRect">
            <a:avLst>
              <a:gd name="adj" fmla="val 12369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6253698" y="8694941"/>
            <a:ext cx="621030" cy="1518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実質負担額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431899" y="9543901"/>
            <a:ext cx="3132832" cy="457200"/>
          </a:xfrm>
          <a:prstGeom prst="roundRect">
            <a:avLst>
              <a:gd name="adj" fmla="val 50000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Isosceles Triangle 137"/>
          <p:cNvSpPr/>
          <p:nvPr/>
        </p:nvSpPr>
        <p:spPr>
          <a:xfrm rot="5400000">
            <a:off x="556766" y="9715351"/>
            <a:ext cx="152400" cy="114300"/>
          </a:xfrm>
          <a:prstGeom prst="triangl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798016" y="9614070"/>
            <a:ext cx="2676617" cy="17487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77"/>
              </a:lnSpc>
              <a:spcBef>
                <a:spcPts val="0"/>
              </a:spcBef>
              <a:spcAft>
                <a:spcPts val="0"/>
              </a:spcAft>
            </a:pPr>
            <a:r>
              <a:rPr sz="1019" b="1" spc="-8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無料診断・ご相談・お問い合わせは「裏面」へ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798016" y="9783079"/>
            <a:ext cx="2097786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780" b="0" spc="-1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公式サイト co-linkweb.com ご相談は無料です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4532262" y="9680634"/>
            <a:ext cx="603572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4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ほかの用紙</a:t>
            </a:r>
          </a:p>
        </p:txBody>
      </p:sp>
      <p:sp>
        <p:nvSpPr>
          <p:cNvPr id="142" name="Rounded Rectangle 141"/>
          <p:cNvSpPr/>
          <p:nvPr/>
        </p:nvSpPr>
        <p:spPr>
          <a:xfrm>
            <a:off x="5149006" y="9650462"/>
            <a:ext cx="785366" cy="24407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5254525" y="9681154"/>
            <a:ext cx="623914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2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02 法人向け</a:t>
            </a:r>
          </a:p>
        </p:txBody>
      </p:sp>
      <p:sp>
        <p:nvSpPr>
          <p:cNvPr id="144" name="Rounded Rectangle 143"/>
          <p:cNvSpPr/>
          <p:nvPr/>
        </p:nvSpPr>
        <p:spPr>
          <a:xfrm>
            <a:off x="6001494" y="9650462"/>
            <a:ext cx="1121717" cy="24407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6107013" y="9681154"/>
            <a:ext cx="966992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-4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03 相続・承継・法務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431899" y="10083230"/>
            <a:ext cx="6829996" cy="4251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16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6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書は一般的な情報提供であり、法律・税務・労務・投資等の個別の助言ではありません。個別のご判断は各分野の専門家にご確認ください。補助金・助成金の採択・受給を保証するものではありません。制度名・要件・上限額は年度・公募回により変わります。CO-LINKは公的な認定機関ではなく、当社の民間認定は公的認定とは異なります。本資料の記載内容は予告なく変更される場合があります。</a:t>
            </a:r>
          </a:p>
        </p:txBody>
      </p:sp>
      <p:sp>
        <p:nvSpPr>
          <p:cNvPr id="147" name="Oval 146"/>
          <p:cNvSpPr/>
          <p:nvPr/>
        </p:nvSpPr>
        <p:spPr>
          <a:xfrm>
            <a:off x="5617708" y="1315682"/>
            <a:ext cx="1148274" cy="114827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5630281" y="1328255"/>
            <a:ext cx="1123128" cy="112312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9" name="Picture 148" descr="写真（イメージ）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669905" y="1367879"/>
            <a:ext cx="1043880" cy="1043880"/>
          </a:xfrm>
          <a:prstGeom prst="ellipse">
            <a:avLst/>
          </a:prstGeom>
        </p:spPr>
      </p:pic>
      <p:sp>
        <p:nvSpPr>
          <p:cNvPr id="150" name="Oval 149"/>
          <p:cNvSpPr/>
          <p:nvPr/>
        </p:nvSpPr>
        <p:spPr>
          <a:xfrm>
            <a:off x="6769786" y="1981688"/>
            <a:ext cx="554301" cy="554301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6782359" y="1994261"/>
            <a:ext cx="529155" cy="52915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2" name="Picture 151" descr="写真（イメージ）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821983" y="2033885"/>
            <a:ext cx="449907" cy="449907"/>
          </a:xfrm>
          <a:prstGeom prst="ellipse">
            <a:avLst/>
          </a:prstGeom>
        </p:spPr>
      </p:pic>
      <p:sp>
        <p:nvSpPr>
          <p:cNvPr id="153" name="Oval 152"/>
          <p:cNvSpPr/>
          <p:nvPr/>
        </p:nvSpPr>
        <p:spPr>
          <a:xfrm>
            <a:off x="5399930" y="1079896"/>
            <a:ext cx="107900" cy="107900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6551860" y="971996"/>
            <a:ext cx="64740" cy="64740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7060703" y="1840706"/>
            <a:ext cx="76795" cy="76795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43997" y="8207862"/>
            <a:ext cx="2447959" cy="2447959"/>
          </a:xfrm>
          <a:prstGeom prst="ellipse">
            <a:avLst/>
          </a:prstGeom>
          <a:solidFill>
            <a:srgbClr val="E7EDF4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575990" y="7775869"/>
            <a:ext cx="3311944" cy="3311944"/>
          </a:xfrm>
          <a:prstGeom prst="ellipse">
            <a:avLst/>
          </a:prstGeom>
          <a:noFill/>
          <a:ln w="8999">
            <a:solidFill>
              <a:srgbClr val="1B365D">
                <a:alpha val="11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079981" y="7271878"/>
            <a:ext cx="4319927" cy="4319927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655972" y="6695887"/>
            <a:ext cx="5471908" cy="5471908"/>
          </a:xfrm>
          <a:prstGeom prst="ellipse">
            <a:avLst/>
          </a:prstGeom>
          <a:noFill/>
          <a:ln w="8999">
            <a:solidFill>
              <a:srgbClr val="1B365D">
                <a:alpha val="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-251995" y="8099864"/>
            <a:ext cx="2663955" cy="2663955"/>
          </a:xfrm>
          <a:prstGeom prst="ellipse">
            <a:avLst/>
          </a:prstGeom>
          <a:noFill/>
          <a:ln w="16199">
            <a:solidFill>
              <a:srgbClr val="B89968">
                <a:alpha val="7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119897" y="503991"/>
            <a:ext cx="1871968" cy="1871968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543907" y="-71998"/>
            <a:ext cx="3023949" cy="3023949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4895918" y="-719987"/>
            <a:ext cx="4319927" cy="4319927"/>
          </a:xfrm>
          <a:prstGeom prst="ellipse">
            <a:avLst/>
          </a:prstGeom>
          <a:noFill/>
          <a:ln w="8999">
            <a:solidFill>
              <a:srgbClr val="1B365D">
                <a:alpha val="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867901" y="251995"/>
            <a:ext cx="2375960" cy="2375960"/>
          </a:xfrm>
          <a:prstGeom prst="ellipse">
            <a:avLst/>
          </a:prstGeom>
          <a:noFill/>
          <a:ln w="12599">
            <a:solidFill>
              <a:srgbClr val="B89968">
                <a:alpha val="4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947883" y="5327910"/>
            <a:ext cx="863985" cy="863985"/>
          </a:xfrm>
          <a:prstGeom prst="ellipse">
            <a:avLst/>
          </a:prstGeom>
          <a:solidFill>
            <a:srgbClr val="EFE5D0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9" y="170854"/>
            <a:ext cx="647997" cy="647997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09377" y="304978"/>
            <a:ext cx="1460206" cy="2133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</a:t>
            </a:r>
            <a:r>
              <a:rPr sz="1400" b="1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09377" y="525023"/>
            <a:ext cx="233505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0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Co-operation · Co-creation · Co-working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2825" y="267616"/>
            <a:ext cx="715148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1B365D"/>
                </a:solidFill>
                <a:latin typeface="Georgia"/>
                <a:ea typeface="Yu Mincho"/>
                <a:cs typeface="Yu Mincho"/>
              </a:rPr>
              <a:t>CONTACT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11937" y="424249"/>
            <a:ext cx="1816036" cy="1543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1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無料診断・ご相談・お問い合わせ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609260" y="577482"/>
            <a:ext cx="518713" cy="1371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080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6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01 うら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31899" y="845790"/>
            <a:ext cx="1339214" cy="2158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1771114" y="845790"/>
            <a:ext cx="5356859" cy="2158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31899" y="969555"/>
            <a:ext cx="5875145" cy="746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spc="42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まずは、お気軽に</a:t>
            </a:r>
          </a:p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spc="42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お話し</a:t>
            </a:r>
            <a:r>
              <a:rPr sz="2100" b="1" spc="42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ください。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1899" y="1792089"/>
            <a:ext cx="5875145" cy="44449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749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9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ご相談は</a:t>
            </a:r>
            <a:r>
              <a:rPr sz="1000" b="1" spc="-9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無料</a:t>
            </a:r>
            <a:r>
              <a:rPr sz="1000" b="0" spc="-9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です。ご連絡いただいた時点で、契約の義務は発生しません。どんなお困りごとも、どうぞお気軽に。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31899" y="2345531"/>
            <a:ext cx="6696074" cy="2062162"/>
          </a:xfrm>
          <a:prstGeom prst="roundRect">
            <a:avLst>
              <a:gd name="adj" fmla="val 2444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icture 22" descr="アイコ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832" y="2568922"/>
            <a:ext cx="306734" cy="30673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33760" y="2488432"/>
            <a:ext cx="26034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33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電話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33760" y="2616943"/>
            <a:ext cx="2144541" cy="3302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6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spc="12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050-3155-1904</a:t>
            </a:r>
          </a:p>
        </p:txBody>
      </p:sp>
      <p:pic>
        <p:nvPicPr>
          <p:cNvPr id="26" name="Picture 25" descr="アイコ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32" y="3063031"/>
            <a:ext cx="306734" cy="306734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033760" y="3040435"/>
            <a:ext cx="35203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17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メール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33760" y="3169582"/>
            <a:ext cx="1965715" cy="2146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39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info@co-link1618.com</a:t>
            </a:r>
          </a:p>
        </p:txBody>
      </p:sp>
      <p:pic>
        <p:nvPicPr>
          <p:cNvPr id="29" name="Picture 28" descr="アイコ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832" y="3499246"/>
            <a:ext cx="306734" cy="30673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1033760" y="3476650"/>
            <a:ext cx="244997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13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公式LINE（AIサポートセンター／AIが24時間対応）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33760" y="3605798"/>
            <a:ext cx="1084337" cy="2146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39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@307qvmdt</a:t>
            </a:r>
          </a:p>
        </p:txBody>
      </p:sp>
      <p:pic>
        <p:nvPicPr>
          <p:cNvPr id="32" name="Picture 31" descr="アイコン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832" y="3935462"/>
            <a:ext cx="306734" cy="306734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1033760" y="3912866"/>
            <a:ext cx="91735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23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公式ホームページ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033760" y="4042013"/>
            <a:ext cx="2146059" cy="2146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89"/>
              </a:lnSpc>
              <a:spcBef>
                <a:spcPts val="0"/>
              </a:spcBef>
              <a:spcAft>
                <a:spcPts val="0"/>
              </a:spcAft>
            </a:pPr>
            <a:r>
              <a:rPr sz="1300" b="1" spc="39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https://co-linkweb.com/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812381" y="2773263"/>
            <a:ext cx="890438" cy="890438"/>
          </a:xfrm>
          <a:prstGeom prst="roundRect">
            <a:avLst>
              <a:gd name="adj" fmla="val 4042"/>
            </a:avLst>
          </a:prstGeom>
          <a:solidFill>
            <a:srgbClr val="FFFFFF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6" name="Picture 35" descr="QRコード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71019" y="2831901"/>
            <a:ext cx="773162" cy="773162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006822" y="3713434"/>
            <a:ext cx="501407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公式LINE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3990881" y="3858747"/>
            <a:ext cx="533438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15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友だち追加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910137" y="2773263"/>
            <a:ext cx="890438" cy="890438"/>
          </a:xfrm>
          <a:prstGeom prst="roundRect">
            <a:avLst>
              <a:gd name="adj" fmla="val 4042"/>
            </a:avLst>
          </a:prstGeom>
          <a:solidFill>
            <a:srgbClr val="FFFFFF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QRコード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68775" y="2831901"/>
            <a:ext cx="773162" cy="773162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080896" y="3713434"/>
            <a:ext cx="548770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-37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公式サイト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940173" y="3858747"/>
            <a:ext cx="830216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30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co-linkweb.com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6007893" y="2773263"/>
            <a:ext cx="890438" cy="890438"/>
          </a:xfrm>
          <a:prstGeom prst="roundRect">
            <a:avLst>
              <a:gd name="adj" fmla="val 4042"/>
            </a:avLst>
          </a:prstGeom>
          <a:solidFill>
            <a:srgbClr val="FFFFFF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4" name="Picture 43" descr="QRコー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66532" y="2831901"/>
            <a:ext cx="773162" cy="773162"/>
          </a:xfrm>
          <a:prstGeom prst="rect">
            <a:avLst/>
          </a:prstGeom>
        </p:spPr>
      </p:pic>
      <p:sp>
        <p:nvSpPr>
          <p:cNvPr id="45" name="TextBox 44"/>
          <p:cNvSpPr txBox="1"/>
          <p:nvPr/>
        </p:nvSpPr>
        <p:spPr>
          <a:xfrm>
            <a:off x="6164079" y="3713434"/>
            <a:ext cx="577917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無料診断室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992235" y="3858747"/>
            <a:ext cx="921755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38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6種のセルフチェック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1899" y="4599118"/>
            <a:ext cx="911887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FREE CHECK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1396454" y="4527363"/>
            <a:ext cx="2481092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-6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無料セルフチェック（診断室）6種</a:t>
            </a:r>
          </a:p>
        </p:txBody>
      </p:sp>
      <p:sp>
        <p:nvSpPr>
          <p:cNvPr id="49" name="Rectangle 48"/>
          <p:cNvSpPr/>
          <p:nvPr/>
        </p:nvSpPr>
        <p:spPr>
          <a:xfrm>
            <a:off x="3899445" y="4660552"/>
            <a:ext cx="3228528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431899" y="4873823"/>
            <a:ext cx="2169616" cy="506759"/>
          </a:xfrm>
          <a:prstGeom prst="roundRect">
            <a:avLst>
              <a:gd name="adj" fmla="val 71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31899" y="4873823"/>
            <a:ext cx="2169616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431899" y="5371058"/>
            <a:ext cx="2169616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431899" y="4873823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2591990" y="4873823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5" name="Picture 54" descr="アイコン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4888" y="4987974"/>
            <a:ext cx="287982" cy="287982"/>
          </a:xfrm>
          <a:prstGeom prst="rect">
            <a:avLst/>
          </a:prstGeom>
        </p:spPr>
      </p:pic>
      <p:sp>
        <p:nvSpPr>
          <p:cNvPr id="56" name="TextBox 55"/>
          <p:cNvSpPr txBox="1"/>
          <p:nvPr/>
        </p:nvSpPr>
        <p:spPr>
          <a:xfrm>
            <a:off x="909191" y="4967668"/>
            <a:ext cx="1271968" cy="170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2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経営課題かんたん診断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909191" y="5134606"/>
            <a:ext cx="834770" cy="1493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7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5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6つの質問・約1分</a:t>
            </a:r>
          </a:p>
        </p:txBody>
      </p:sp>
      <p:sp>
        <p:nvSpPr>
          <p:cNvPr id="58" name="Rounded Rectangle 57"/>
          <p:cNvSpPr/>
          <p:nvPr/>
        </p:nvSpPr>
        <p:spPr>
          <a:xfrm>
            <a:off x="2694979" y="4873823"/>
            <a:ext cx="2169765" cy="506759"/>
          </a:xfrm>
          <a:prstGeom prst="roundRect">
            <a:avLst>
              <a:gd name="adj" fmla="val 71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2694979" y="4873823"/>
            <a:ext cx="2169765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2694979" y="5371058"/>
            <a:ext cx="2169765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2694979" y="4873823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4855219" y="4873823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3" name="Picture 62" descr="アイコン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97968" y="4987974"/>
            <a:ext cx="287982" cy="287982"/>
          </a:xfrm>
          <a:prstGeom prst="rect">
            <a:avLst/>
          </a:prstGeom>
        </p:spPr>
      </p:pic>
      <p:sp>
        <p:nvSpPr>
          <p:cNvPr id="64" name="TextBox 63"/>
          <p:cNvSpPr txBox="1"/>
          <p:nvPr/>
        </p:nvSpPr>
        <p:spPr>
          <a:xfrm>
            <a:off x="3172271" y="4967668"/>
            <a:ext cx="659892" cy="170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AI活用診断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172271" y="5134606"/>
            <a:ext cx="1058227" cy="1493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7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4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7つの視点・100点満点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4958208" y="4873823"/>
            <a:ext cx="2169765" cy="506759"/>
          </a:xfrm>
          <a:prstGeom prst="roundRect">
            <a:avLst>
              <a:gd name="adj" fmla="val 71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Rectangle 66"/>
          <p:cNvSpPr/>
          <p:nvPr/>
        </p:nvSpPr>
        <p:spPr>
          <a:xfrm>
            <a:off x="4958208" y="4873823"/>
            <a:ext cx="2169765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4958208" y="5371058"/>
            <a:ext cx="2169765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4958208" y="4873823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7118449" y="4873823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1" name="Picture 70" descr="アイコン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061198" y="4987974"/>
            <a:ext cx="287982" cy="287982"/>
          </a:xfrm>
          <a:prstGeom prst="rect">
            <a:avLst/>
          </a:prstGeom>
        </p:spPr>
      </p:pic>
      <p:sp>
        <p:nvSpPr>
          <p:cNvPr id="72" name="TextBox 71"/>
          <p:cNvSpPr txBox="1"/>
          <p:nvPr/>
        </p:nvSpPr>
        <p:spPr>
          <a:xfrm>
            <a:off x="5435500" y="4967668"/>
            <a:ext cx="863917" cy="170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6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組織・人材診断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435500" y="5134606"/>
            <a:ext cx="1058227" cy="1493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7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4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7つの視点・100点満点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31899" y="5474047"/>
            <a:ext cx="2169616" cy="506759"/>
          </a:xfrm>
          <a:prstGeom prst="roundRect">
            <a:avLst>
              <a:gd name="adj" fmla="val 71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31899" y="5474047"/>
            <a:ext cx="2169616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31899" y="5971282"/>
            <a:ext cx="2169616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431899" y="5474047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2591990" y="5474047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9" name="Picture 78" descr="アイコン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4888" y="5588198"/>
            <a:ext cx="287982" cy="287982"/>
          </a:xfrm>
          <a:prstGeom prst="rect">
            <a:avLst/>
          </a:prstGeom>
        </p:spPr>
      </p:pic>
      <p:sp>
        <p:nvSpPr>
          <p:cNvPr id="80" name="TextBox 79"/>
          <p:cNvSpPr txBox="1"/>
          <p:nvPr/>
        </p:nvSpPr>
        <p:spPr>
          <a:xfrm>
            <a:off x="909191" y="5567892"/>
            <a:ext cx="1349692" cy="170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5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事業承継セルフチェック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09191" y="5734829"/>
            <a:ext cx="514159" cy="1493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7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15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7つの観点</a:t>
            </a:r>
          </a:p>
        </p:txBody>
      </p:sp>
      <p:sp>
        <p:nvSpPr>
          <p:cNvPr id="82" name="Rounded Rectangle 81"/>
          <p:cNvSpPr/>
          <p:nvPr/>
        </p:nvSpPr>
        <p:spPr>
          <a:xfrm>
            <a:off x="2694979" y="5474047"/>
            <a:ext cx="2169765" cy="506759"/>
          </a:xfrm>
          <a:prstGeom prst="roundRect">
            <a:avLst>
              <a:gd name="adj" fmla="val 71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2694979" y="5474047"/>
            <a:ext cx="2169765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2694979" y="5971282"/>
            <a:ext cx="2169765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694979" y="5474047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4855219" y="5474047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7" name="Picture 86" descr="アイコン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797968" y="5588198"/>
            <a:ext cx="287982" cy="287982"/>
          </a:xfrm>
          <a:prstGeom prst="rect">
            <a:avLst/>
          </a:prstGeom>
        </p:spPr>
      </p:pic>
      <p:sp>
        <p:nvSpPr>
          <p:cNvPr id="88" name="TextBox 87"/>
          <p:cNvSpPr txBox="1"/>
          <p:nvPr/>
        </p:nvSpPr>
        <p:spPr>
          <a:xfrm>
            <a:off x="3172271" y="5567892"/>
            <a:ext cx="863917" cy="170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6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資金・資産診断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3172271" y="5734829"/>
            <a:ext cx="1058227" cy="1493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7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4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6つの視点・100点満点</a:t>
            </a:r>
          </a:p>
        </p:txBody>
      </p:sp>
      <p:sp>
        <p:nvSpPr>
          <p:cNvPr id="90" name="Rounded Rectangle 89"/>
          <p:cNvSpPr/>
          <p:nvPr/>
        </p:nvSpPr>
        <p:spPr>
          <a:xfrm>
            <a:off x="4958208" y="5474047"/>
            <a:ext cx="2169765" cy="506759"/>
          </a:xfrm>
          <a:prstGeom prst="roundRect">
            <a:avLst>
              <a:gd name="adj" fmla="val 710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4958208" y="5474047"/>
            <a:ext cx="2169765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4958208" y="5971282"/>
            <a:ext cx="2169765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4958208" y="5474047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>
            <a:off x="7118449" y="5474047"/>
            <a:ext cx="9525" cy="506759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5" name="Picture 94" descr="アイコン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061198" y="5588198"/>
            <a:ext cx="287982" cy="287982"/>
          </a:xfrm>
          <a:prstGeom prst="rect">
            <a:avLst/>
          </a:prstGeom>
        </p:spPr>
      </p:pic>
      <p:sp>
        <p:nvSpPr>
          <p:cNvPr id="96" name="TextBox 95"/>
          <p:cNvSpPr txBox="1"/>
          <p:nvPr/>
        </p:nvSpPr>
        <p:spPr>
          <a:xfrm>
            <a:off x="5435500" y="5567892"/>
            <a:ext cx="1339977" cy="17068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6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バックオフィス簡易診断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5435500" y="5734829"/>
            <a:ext cx="1058227" cy="14935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7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4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5つの視点・100点満点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431899" y="6033894"/>
            <a:ext cx="6032563" cy="1614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71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3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診断の回答は送信・保存されません（送信を伴う診断は、各ページに明記しています）。診断室：https://co-linkweb.com/diagnosis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431899" y="6391306"/>
            <a:ext cx="438257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FLOW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32110" y="6319551"/>
            <a:ext cx="1058682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3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ご相談の流れ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2040582" y="6452741"/>
            <a:ext cx="5087391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ounded Rectangle 101"/>
          <p:cNvSpPr/>
          <p:nvPr/>
        </p:nvSpPr>
        <p:spPr>
          <a:xfrm>
            <a:off x="436661" y="6850707"/>
            <a:ext cx="2102494" cy="702319"/>
          </a:xfrm>
          <a:prstGeom prst="roundRect">
            <a:avLst>
              <a:gd name="adj" fmla="val 5125"/>
            </a:avLst>
          </a:prstGeom>
          <a:solidFill>
            <a:srgbClr val="FFFFFF">
              <a:alpha val="80000"/>
            </a:srgbClr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1318679" y="6686389"/>
            <a:ext cx="338309" cy="33830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1329479" y="6697189"/>
            <a:ext cx="316709" cy="316709"/>
          </a:xfrm>
          <a:prstGeom prst="ellipse">
            <a:avLst/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1358279" y="6725989"/>
            <a:ext cx="259109" cy="25910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TextBox 105"/>
          <p:cNvSpPr txBox="1"/>
          <p:nvPr/>
        </p:nvSpPr>
        <p:spPr>
          <a:xfrm>
            <a:off x="1444421" y="6732260"/>
            <a:ext cx="86677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1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259901" y="7026195"/>
            <a:ext cx="455866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5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ご連絡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642967" y="7284362"/>
            <a:ext cx="1689735" cy="1676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92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電話・LINE・メール・ホームページ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728614" y="6850707"/>
            <a:ext cx="2102494" cy="702319"/>
          </a:xfrm>
          <a:prstGeom prst="roundRect">
            <a:avLst>
              <a:gd name="adj" fmla="val 5125"/>
            </a:avLst>
          </a:prstGeom>
          <a:solidFill>
            <a:srgbClr val="FFFFFF">
              <a:alpha val="80000"/>
            </a:srgbClr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2567777" y="7201793"/>
            <a:ext cx="190499" cy="2667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›</a:t>
            </a:r>
          </a:p>
        </p:txBody>
      </p:sp>
      <p:sp>
        <p:nvSpPr>
          <p:cNvPr id="111" name="Oval 110"/>
          <p:cNvSpPr/>
          <p:nvPr/>
        </p:nvSpPr>
        <p:spPr>
          <a:xfrm>
            <a:off x="3610633" y="6686389"/>
            <a:ext cx="338309" cy="33830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3621433" y="6697189"/>
            <a:ext cx="316709" cy="316709"/>
          </a:xfrm>
          <a:prstGeom prst="ellipse">
            <a:avLst/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3650233" y="6725989"/>
            <a:ext cx="259109" cy="25910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3731516" y="6732260"/>
            <a:ext cx="96393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2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3274962" y="7026195"/>
            <a:ext cx="1009649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5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お話をうかがう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3308967" y="7284362"/>
            <a:ext cx="941641" cy="1676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2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ご相談は無料です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5020567" y="6850707"/>
            <a:ext cx="2102494" cy="702319"/>
          </a:xfrm>
          <a:prstGeom prst="roundRect">
            <a:avLst>
              <a:gd name="adj" fmla="val 5125"/>
            </a:avLst>
          </a:prstGeom>
          <a:solidFill>
            <a:srgbClr val="FFFFFF">
              <a:alpha val="80000"/>
            </a:srgbClr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TextBox 117"/>
          <p:cNvSpPr txBox="1"/>
          <p:nvPr/>
        </p:nvSpPr>
        <p:spPr>
          <a:xfrm>
            <a:off x="4859730" y="7201793"/>
            <a:ext cx="190499" cy="2667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›</a:t>
            </a:r>
          </a:p>
        </p:txBody>
      </p:sp>
      <p:sp>
        <p:nvSpPr>
          <p:cNvPr id="119" name="Oval 118"/>
          <p:cNvSpPr/>
          <p:nvPr/>
        </p:nvSpPr>
        <p:spPr>
          <a:xfrm>
            <a:off x="5902586" y="6686389"/>
            <a:ext cx="338309" cy="33830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5913386" y="6697189"/>
            <a:ext cx="316709" cy="316709"/>
          </a:xfrm>
          <a:prstGeom prst="ellipse">
            <a:avLst/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5942186" y="6725989"/>
            <a:ext cx="259109" cy="25910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6023470" y="6732260"/>
            <a:ext cx="96393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3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571773" y="7026195"/>
            <a:ext cx="999934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6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整理してご案内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328886" y="7284362"/>
            <a:ext cx="1485709" cy="1676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320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40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課題と進め方をご説明します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431899" y="7737723"/>
            <a:ext cx="3573809" cy="1977925"/>
          </a:xfrm>
          <a:prstGeom prst="roundRect">
            <a:avLst>
              <a:gd name="adj" fmla="val 1820"/>
            </a:avLst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431899" y="7737723"/>
            <a:ext cx="357380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431899" y="9706123"/>
            <a:ext cx="357380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431899" y="7737723"/>
            <a:ext cx="28575" cy="1977925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Rectangle 128"/>
          <p:cNvSpPr/>
          <p:nvPr/>
        </p:nvSpPr>
        <p:spPr>
          <a:xfrm>
            <a:off x="3996183" y="7737723"/>
            <a:ext cx="9525" cy="19779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589954" y="7832774"/>
            <a:ext cx="569264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5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会社情報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89954" y="8098143"/>
            <a:ext cx="37844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会社名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1273819" y="8086728"/>
            <a:ext cx="941641" cy="1732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株式会社CO-LINK</a:t>
            </a:r>
          </a:p>
        </p:txBody>
      </p:sp>
      <p:sp>
        <p:nvSpPr>
          <p:cNvPr id="133" name="TextBox 132"/>
          <p:cNvSpPr txBox="1"/>
          <p:nvPr/>
        </p:nvSpPr>
        <p:spPr>
          <a:xfrm>
            <a:off x="589954" y="8307990"/>
            <a:ext cx="265048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本社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1273819" y="8296576"/>
            <a:ext cx="2644741" cy="346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〒225-0015 横浜市青葉区荏田北1-2-1 Platform412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589954" y="8672322"/>
            <a:ext cx="491844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函館支店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1273819" y="8660907"/>
            <a:ext cx="1845182" cy="1732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〒041-0813 函館市亀田本町3-21-2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589954" y="8882169"/>
            <a:ext cx="491844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職業紹介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1273819" y="8899330"/>
            <a:ext cx="2644741" cy="69291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許可番号 </a:t>
            </a:r>
            <a:r>
              <a:rPr sz="1100" b="1" spc="2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14-ユ-302600</a:t>
            </a:r>
          </a:p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2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事業所：横浜市港北区新横浜3-9-5</a:t>
            </a:r>
          </a:p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3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新横浜第3東昇ビル リブポートB105</a:t>
            </a:r>
          </a:p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TEL 050-6870-5792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4149625" y="7737723"/>
            <a:ext cx="2978348" cy="1977925"/>
          </a:xfrm>
          <a:prstGeom prst="roundRect">
            <a:avLst>
              <a:gd name="adj" fmla="val 1820"/>
            </a:avLst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4149625" y="7737723"/>
            <a:ext cx="297834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4149625" y="9706123"/>
            <a:ext cx="297834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4149625" y="7737723"/>
            <a:ext cx="28575" cy="1977925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7118449" y="7737723"/>
            <a:ext cx="9525" cy="19779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TextBox 143"/>
          <p:cNvSpPr txBox="1"/>
          <p:nvPr/>
        </p:nvSpPr>
        <p:spPr>
          <a:xfrm>
            <a:off x="4307681" y="7838578"/>
            <a:ext cx="1667116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-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専門家・実務家のみなさまへ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4307681" y="8094374"/>
            <a:ext cx="1835470" cy="1508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6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弁護士・税理士・公認会計士・社会保険労務士・司法書士・行政書士・中小企業診断士・金融機関のアドバイザー・不動産会社など、一緒に取り組んでくださる方を募集しています。くわしくは 02・03 のうら面、または https://co-linkweb.com/join へ。</a:t>
            </a:r>
          </a:p>
        </p:txBody>
      </p:sp>
      <p:sp>
        <p:nvSpPr>
          <p:cNvPr id="146" name="Rounded Rectangle 145"/>
          <p:cNvSpPr/>
          <p:nvPr/>
        </p:nvSpPr>
        <p:spPr>
          <a:xfrm>
            <a:off x="6264771" y="8237487"/>
            <a:ext cx="674340" cy="674340"/>
          </a:xfrm>
          <a:prstGeom prst="roundRect">
            <a:avLst>
              <a:gd name="adj" fmla="val 53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7" name="Picture 146" descr="QRコード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6323409" y="8296126"/>
            <a:ext cx="557063" cy="55706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6288464" y="8961941"/>
            <a:ext cx="627102" cy="13373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53"/>
              </a:lnSpc>
              <a:spcBef>
                <a:spcPts val="0"/>
              </a:spcBef>
              <a:spcAft>
                <a:spcPts val="0"/>
              </a:spcAft>
            </a:pPr>
            <a:r>
              <a:rPr sz="780" b="1" spc="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専門家の方へ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6322468" y="9097833"/>
            <a:ext cx="559093" cy="12001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44"/>
              </a:lnSpc>
              <a:spcBef>
                <a:spcPts val="0"/>
              </a:spcBef>
              <a:spcAft>
                <a:spcPts val="0"/>
              </a:spcAft>
            </a:pPr>
            <a:r>
              <a:rPr sz="700" b="0" spc="-5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参加のご案内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431899" y="10101238"/>
            <a:ext cx="6829996" cy="4251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16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6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書は一般的な情報提供であり、法律・税務・労務・投資等の個別の助言ではありません。個別のご判断は各分野の専門家にご確認ください。補助金・助成金の採択・受給を保証するものではありません。制度名・要件・上限額は年度・公募回により変わります。CO-LINKは公的な認定機関ではなく、当社の民間認定は公的認定とは異なります。本資料の記載内容は予告なく変更される場合があります。</a:t>
            </a:r>
          </a:p>
        </p:txBody>
      </p:sp>
      <p:sp>
        <p:nvSpPr>
          <p:cNvPr id="151" name="Oval 150"/>
          <p:cNvSpPr/>
          <p:nvPr/>
        </p:nvSpPr>
        <p:spPr>
          <a:xfrm>
            <a:off x="6283713" y="9343769"/>
            <a:ext cx="644342" cy="64434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6296286" y="9356342"/>
            <a:ext cx="619196" cy="61919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3" name="Picture 152" descr="写真（イメージ）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335910" y="9395966"/>
            <a:ext cx="539948" cy="539948"/>
          </a:xfrm>
          <a:prstGeom prst="ellipse">
            <a:avLst/>
          </a:prstGeom>
        </p:spPr>
      </p:pic>
      <p:sp>
        <p:nvSpPr>
          <p:cNvPr id="154" name="Oval 153"/>
          <p:cNvSpPr/>
          <p:nvPr/>
        </p:nvSpPr>
        <p:spPr>
          <a:xfrm>
            <a:off x="6931711" y="9487685"/>
            <a:ext cx="428392" cy="42839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6944284" y="9500258"/>
            <a:ext cx="403246" cy="403246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6" name="Picture 155" descr="写真（イメージ）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6983908" y="9539882"/>
            <a:ext cx="323998" cy="323998"/>
          </a:xfrm>
          <a:prstGeom prst="ellipse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183913" y="791986"/>
            <a:ext cx="2015966" cy="2015966"/>
          </a:xfrm>
          <a:prstGeom prst="ellipse">
            <a:avLst/>
          </a:prstGeom>
          <a:solidFill>
            <a:srgbClr val="E7EDF4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751920" y="359993"/>
            <a:ext cx="2879951" cy="2879951"/>
          </a:xfrm>
          <a:prstGeom prst="ellipse">
            <a:avLst/>
          </a:prstGeom>
          <a:noFill/>
          <a:ln w="8999">
            <a:solidFill>
              <a:srgbClr val="1B365D">
                <a:alpha val="11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19927" y="-71998"/>
            <a:ext cx="3743937" cy="3743937"/>
          </a:xfrm>
          <a:prstGeom prst="ellipse">
            <a:avLst/>
          </a:prstGeom>
          <a:noFill/>
          <a:ln w="8999">
            <a:solidFill>
              <a:srgbClr val="1B365D">
                <a:alpha val="9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815936" y="-575990"/>
            <a:ext cx="4751920" cy="4751920"/>
          </a:xfrm>
          <a:prstGeom prst="ellipse">
            <a:avLst/>
          </a:prstGeom>
          <a:noFill/>
          <a:ln w="8999">
            <a:solidFill>
              <a:srgbClr val="1B365D">
                <a:alpha val="7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239945" y="-1151980"/>
            <a:ext cx="5903901" cy="5903901"/>
          </a:xfrm>
          <a:prstGeom prst="ellipse">
            <a:avLst/>
          </a:prstGeom>
          <a:noFill/>
          <a:ln w="8999">
            <a:solidFill>
              <a:srgbClr val="1B365D">
                <a:alpha val="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5093914" y="701988"/>
            <a:ext cx="2195963" cy="2195963"/>
          </a:xfrm>
          <a:prstGeom prst="ellipse">
            <a:avLst/>
          </a:prstGeom>
          <a:noFill/>
          <a:ln w="16199">
            <a:solidFill>
              <a:srgbClr val="B89968">
                <a:alpha val="7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-791986" y="8063864"/>
            <a:ext cx="1871968" cy="1871968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1367977" y="7487874"/>
            <a:ext cx="3023949" cy="3023949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-2015966" y="6839885"/>
            <a:ext cx="4319927" cy="4319927"/>
          </a:xfrm>
          <a:prstGeom prst="ellipse">
            <a:avLst/>
          </a:prstGeom>
          <a:noFill/>
          <a:ln w="8999">
            <a:solidFill>
              <a:srgbClr val="1B365D">
                <a:alpha val="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-2735954" y="6119897"/>
            <a:ext cx="5759903" cy="5759903"/>
          </a:xfrm>
          <a:prstGeom prst="ellipse">
            <a:avLst/>
          </a:prstGeom>
          <a:noFill/>
          <a:ln w="8999">
            <a:solidFill>
              <a:srgbClr val="1B365D">
                <a:alpha val="45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-1691971" y="7163880"/>
            <a:ext cx="3671938" cy="3671938"/>
          </a:xfrm>
          <a:prstGeom prst="ellipse">
            <a:avLst/>
          </a:prstGeom>
          <a:noFill/>
          <a:ln w="12599">
            <a:solidFill>
              <a:srgbClr val="B89968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-1583973" y="3023949"/>
            <a:ext cx="2447959" cy="2447959"/>
          </a:xfrm>
          <a:prstGeom prst="ellipse">
            <a:avLst/>
          </a:prstGeom>
          <a:solidFill>
            <a:srgbClr val="E7EDF4">
              <a:alpha val="5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911884" y="5579906"/>
            <a:ext cx="935984" cy="935984"/>
          </a:xfrm>
          <a:prstGeom prst="ellipse">
            <a:avLst/>
          </a:prstGeom>
          <a:solidFill>
            <a:srgbClr val="EFE5D0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9" y="170854"/>
            <a:ext cx="647997" cy="6479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09377" y="304978"/>
            <a:ext cx="1460206" cy="2133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</a:t>
            </a:r>
            <a:r>
              <a:rPr sz="1400" b="1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9377" y="525023"/>
            <a:ext cx="233505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0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Co-operation · Co-creation · Co-working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80524" y="267616"/>
            <a:ext cx="1047449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1B365D"/>
                </a:solidFill>
                <a:latin typeface="Georgia"/>
                <a:ea typeface="Yu Mincho"/>
                <a:cs typeface="Yu Mincho"/>
              </a:rPr>
              <a:t>FOR BUSINESS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885152" y="424249"/>
            <a:ext cx="1242822" cy="1543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3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法人・事業者さま向け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8101" y="577482"/>
            <a:ext cx="649872" cy="1371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080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8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02 おもて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99" y="845790"/>
            <a:ext cx="1339214" cy="2158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71114" y="845790"/>
            <a:ext cx="5356859" cy="2158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1899" y="1043493"/>
            <a:ext cx="5140713" cy="85343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48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AIを活用して、会社の</a:t>
            </a:r>
          </a:p>
          <a:p>
            <a:pPr algn="l">
              <a:lnSpc>
                <a:spcPts val="3359"/>
              </a:lnSpc>
              <a:spcBef>
                <a:spcPts val="0"/>
              </a:spcBef>
              <a:spcAft>
                <a:spcPts val="0"/>
              </a:spcAft>
            </a:pPr>
            <a:r>
              <a:rPr sz="2400" b="1" spc="48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「困った」</a:t>
            </a:r>
            <a:r>
              <a:rPr sz="2400" b="1" spc="48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をいっしょに解決。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99" y="2043902"/>
            <a:ext cx="5140713" cy="49809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961"/>
              </a:lnSpc>
              <a:spcBef>
                <a:spcPts val="0"/>
              </a:spcBef>
              <a:spcAft>
                <a:spcPts val="0"/>
              </a:spcAft>
            </a:pPr>
            <a:r>
              <a:rPr sz="1060" b="0" spc="-11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AI・人・採用・お金・集客。会社のお悩みを</a:t>
            </a:r>
            <a:r>
              <a:rPr sz="1060" b="1" spc="-11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ひとつのチーム</a:t>
            </a:r>
            <a:r>
              <a:rPr sz="1060" b="0" spc="-11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で整理し、事業の最適化から社内の対立（コンフリクト）まで、</a:t>
            </a:r>
            <a:r>
              <a:rPr sz="1060" b="1" spc="-11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仕組みで解決</a:t>
            </a:r>
            <a:r>
              <a:rPr sz="1060" b="0" spc="-11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へ導きます。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1899" y="2686645"/>
            <a:ext cx="6696074" cy="1586656"/>
          </a:xfrm>
          <a:prstGeom prst="roundRect">
            <a:avLst>
              <a:gd name="adj" fmla="val 2268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04688" y="2862072"/>
            <a:ext cx="918718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B89968"/>
                </a:solidFill>
                <a:latin typeface="Georgia"/>
                <a:ea typeface="Yu Mincho"/>
                <a:cs typeface="Yu Mincho"/>
              </a:rPr>
              <a:t>PRIORITY 01</a:t>
            </a:r>
          </a:p>
        </p:txBody>
      </p:sp>
      <p:pic>
        <p:nvPicPr>
          <p:cNvPr id="27" name="Picture 26" descr="アイコ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4360" y="2834133"/>
            <a:ext cx="237529" cy="237529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1878210" y="2798345"/>
            <a:ext cx="2772557" cy="3022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379"/>
              </a:lnSpc>
              <a:spcBef>
                <a:spcPts val="0"/>
              </a:spcBef>
              <a:spcAft>
                <a:spcPts val="0"/>
              </a:spcAft>
            </a:pPr>
            <a:r>
              <a:rPr sz="1400" b="1" spc="-8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AI活用・AI勉強会・システムづくり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04688" y="3145521"/>
            <a:ext cx="6168580" cy="21780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15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75">
                <a:solidFill>
                  <a:srgbClr val="F2DFB8"/>
                </a:solidFill>
                <a:latin typeface="Yu Gothic"/>
                <a:ea typeface="Yu Gothic"/>
                <a:cs typeface="Yu Gothic"/>
              </a:rPr>
              <a:t>AIの勉強会や相談会も開いています。</a:t>
            </a:r>
            <a:r>
              <a:rPr sz="980" b="0" spc="-75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使い方を一緒に覚えながら、仕事に合わせた形にして、定着まで寄りそいます。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04688" y="3702992"/>
            <a:ext cx="2011263" cy="9525"/>
          </a:xfrm>
          <a:prstGeom prst="rect">
            <a:avLst/>
          </a:prstGeom>
          <a:solidFill>
            <a:srgbClr val="FFFFFF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04688" y="3450530"/>
            <a:ext cx="566076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44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まず知る</a:t>
            </a:r>
          </a:p>
        </p:txBody>
      </p:sp>
      <p:sp>
        <p:nvSpPr>
          <p:cNvPr id="32" name="Oval 31"/>
          <p:cNvSpPr/>
          <p:nvPr/>
        </p:nvSpPr>
        <p:spPr>
          <a:xfrm>
            <a:off x="611888" y="3838385"/>
            <a:ext cx="46732" cy="4673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719881" y="3740637"/>
            <a:ext cx="961072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無料のAI活用診断</a:t>
            </a:r>
          </a:p>
        </p:txBody>
      </p:sp>
      <p:sp>
        <p:nvSpPr>
          <p:cNvPr id="34" name="Oval 33"/>
          <p:cNvSpPr/>
          <p:nvPr/>
        </p:nvSpPr>
        <p:spPr>
          <a:xfrm>
            <a:off x="611888" y="4046893"/>
            <a:ext cx="46732" cy="4673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19881" y="3949146"/>
            <a:ext cx="1019365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45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AIの勉強会・相談会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74305" y="3702992"/>
            <a:ext cx="2011263" cy="9525"/>
          </a:xfrm>
          <a:prstGeom prst="rect">
            <a:avLst/>
          </a:prstGeom>
          <a:solidFill>
            <a:srgbClr val="FFFFFF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74305" y="3450530"/>
            <a:ext cx="876972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-50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つくる・入れる</a:t>
            </a:r>
          </a:p>
        </p:txBody>
      </p:sp>
      <p:sp>
        <p:nvSpPr>
          <p:cNvPr id="38" name="Oval 37"/>
          <p:cNvSpPr/>
          <p:nvPr/>
        </p:nvSpPr>
        <p:spPr>
          <a:xfrm>
            <a:off x="2781505" y="3838385"/>
            <a:ext cx="46732" cy="4673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2889498" y="3740637"/>
            <a:ext cx="1514855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23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仕事の流れを見直して自動化</a:t>
            </a:r>
          </a:p>
        </p:txBody>
      </p:sp>
      <p:sp>
        <p:nvSpPr>
          <p:cNvPr id="40" name="Oval 39"/>
          <p:cNvSpPr/>
          <p:nvPr/>
        </p:nvSpPr>
        <p:spPr>
          <a:xfrm>
            <a:off x="2781505" y="4046893"/>
            <a:ext cx="46732" cy="4673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2889498" y="3949146"/>
            <a:ext cx="1709166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97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ツール選び・Webアプリ・システム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943921" y="3702992"/>
            <a:ext cx="2011263" cy="9525"/>
          </a:xfrm>
          <a:prstGeom prst="rect">
            <a:avLst/>
          </a:prstGeom>
          <a:solidFill>
            <a:srgbClr val="FFFFFF">
              <a:alpha val="3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4943921" y="3450530"/>
            <a:ext cx="446151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75">
                <a:solidFill>
                  <a:srgbClr val="B89968"/>
                </a:solidFill>
                <a:latin typeface="Yu Gothic"/>
                <a:ea typeface="Yu Gothic"/>
                <a:cs typeface="Yu Gothic"/>
              </a:rPr>
              <a:t>続ける</a:t>
            </a:r>
          </a:p>
        </p:txBody>
      </p:sp>
      <p:sp>
        <p:nvSpPr>
          <p:cNvPr id="44" name="Oval 43"/>
          <p:cNvSpPr/>
          <p:nvPr/>
        </p:nvSpPr>
        <p:spPr>
          <a:xfrm>
            <a:off x="4951121" y="3838385"/>
            <a:ext cx="46732" cy="4673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5059114" y="3740637"/>
            <a:ext cx="961072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9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社内に広げる研修</a:t>
            </a:r>
          </a:p>
        </p:txBody>
      </p:sp>
      <p:sp>
        <p:nvSpPr>
          <p:cNvPr id="46" name="Oval 45"/>
          <p:cNvSpPr/>
          <p:nvPr/>
        </p:nvSpPr>
        <p:spPr>
          <a:xfrm>
            <a:off x="4951121" y="4046893"/>
            <a:ext cx="46732" cy="46732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5059114" y="3949146"/>
            <a:ext cx="1359408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5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毎月の効果チェックと改善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31899" y="4402782"/>
            <a:ext cx="6696074" cy="1145827"/>
          </a:xfrm>
          <a:prstGeom prst="roundRect">
            <a:avLst>
              <a:gd name="adj" fmla="val 3141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431899" y="4402782"/>
            <a:ext cx="6696074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431899" y="5539085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431899" y="4402782"/>
            <a:ext cx="9525" cy="114582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118449" y="4402782"/>
            <a:ext cx="9525" cy="114582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585341" y="4563615"/>
            <a:ext cx="210550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spc="28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02</a:t>
            </a:r>
          </a:p>
        </p:txBody>
      </p:sp>
      <p:pic>
        <p:nvPicPr>
          <p:cNvPr id="54" name="Picture 53" descr="アイコ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0730" y="4537025"/>
            <a:ext cx="237529" cy="237529"/>
          </a:xfrm>
          <a:prstGeom prst="rect">
            <a:avLst/>
          </a:prstGeom>
        </p:spPr>
      </p:pic>
      <p:sp>
        <p:nvSpPr>
          <p:cNvPr id="55" name="TextBox 54"/>
          <p:cNvSpPr txBox="1"/>
          <p:nvPr/>
        </p:nvSpPr>
        <p:spPr>
          <a:xfrm>
            <a:off x="1164580" y="4545330"/>
            <a:ext cx="2034483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9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組織マネジメント・組織づくり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244006" y="4563457"/>
            <a:ext cx="2583561" cy="1828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111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人と組織の「ほどけにくい部分」を、手順で整えます。</a:t>
            </a:r>
          </a:p>
        </p:txBody>
      </p:sp>
      <p:sp>
        <p:nvSpPr>
          <p:cNvPr id="57" name="Rounded Rectangle 56"/>
          <p:cNvSpPr/>
          <p:nvPr/>
        </p:nvSpPr>
        <p:spPr>
          <a:xfrm>
            <a:off x="585341" y="4832151"/>
            <a:ext cx="1532483" cy="599033"/>
          </a:xfrm>
          <a:prstGeom prst="roundRect">
            <a:avLst>
              <a:gd name="adj" fmla="val 6009"/>
            </a:avLst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57225" y="4873295"/>
            <a:ext cx="951356" cy="163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7"/>
              </a:lnSpc>
              <a:spcBef>
                <a:spcPts val="0"/>
              </a:spcBef>
              <a:spcAft>
                <a:spcPts val="0"/>
              </a:spcAft>
            </a:pPr>
            <a:r>
              <a:rPr sz="919" b="1" spc="-1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人の配置を見直す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57225" y="5047446"/>
            <a:ext cx="1416489" cy="32765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9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役割・向き不向き・仕事量で、無理のない配置に。</a:t>
            </a:r>
          </a:p>
        </p:txBody>
      </p:sp>
      <p:sp>
        <p:nvSpPr>
          <p:cNvPr id="60" name="Rounded Rectangle 59"/>
          <p:cNvSpPr/>
          <p:nvPr/>
        </p:nvSpPr>
        <p:spPr>
          <a:xfrm>
            <a:off x="2204144" y="4832151"/>
            <a:ext cx="1532632" cy="599033"/>
          </a:xfrm>
          <a:prstGeom prst="roundRect">
            <a:avLst>
              <a:gd name="adj" fmla="val 6009"/>
            </a:avLst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2276028" y="4873295"/>
            <a:ext cx="990219" cy="163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7"/>
              </a:lnSpc>
              <a:spcBef>
                <a:spcPts val="0"/>
              </a:spcBef>
              <a:spcAft>
                <a:spcPts val="0"/>
              </a:spcAft>
            </a:pPr>
            <a:r>
              <a:rPr sz="919" b="1" spc="-8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評価・待遇を整える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276028" y="5047446"/>
            <a:ext cx="1416641" cy="32765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6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役職や貢献と待遇を整理。手続きは社労士・税理士へ。</a:t>
            </a:r>
          </a:p>
        </p:txBody>
      </p:sp>
      <p:sp>
        <p:nvSpPr>
          <p:cNvPr id="63" name="Rounded Rectangle 62"/>
          <p:cNvSpPr/>
          <p:nvPr/>
        </p:nvSpPr>
        <p:spPr>
          <a:xfrm>
            <a:off x="3823096" y="4832151"/>
            <a:ext cx="1532483" cy="599033"/>
          </a:xfrm>
          <a:prstGeom prst="roundRect">
            <a:avLst>
              <a:gd name="adj" fmla="val 6009"/>
            </a:avLst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3894980" y="4873295"/>
            <a:ext cx="1310830" cy="163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7"/>
              </a:lnSpc>
              <a:spcBef>
                <a:spcPts val="0"/>
              </a:spcBef>
              <a:spcAft>
                <a:spcPts val="0"/>
              </a:spcAft>
            </a:pPr>
            <a:r>
              <a:rPr sz="919" b="1" spc="-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社内の力関係に頼らない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894980" y="5047446"/>
            <a:ext cx="1416489" cy="32765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9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決め方・権限・記録を見える化して運営します。</a:t>
            </a:r>
          </a:p>
        </p:txBody>
      </p:sp>
      <p:sp>
        <p:nvSpPr>
          <p:cNvPr id="66" name="Rounded Rectangle 65"/>
          <p:cNvSpPr/>
          <p:nvPr/>
        </p:nvSpPr>
        <p:spPr>
          <a:xfrm>
            <a:off x="5441900" y="4832151"/>
            <a:ext cx="1532632" cy="599033"/>
          </a:xfrm>
          <a:prstGeom prst="roundRect">
            <a:avLst>
              <a:gd name="adj" fmla="val 6009"/>
            </a:avLst>
          </a:prstGeom>
          <a:solidFill>
            <a:srgbClr val="F2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5513784" y="4873295"/>
            <a:ext cx="1369123" cy="16357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7"/>
              </a:lnSpc>
              <a:spcBef>
                <a:spcPts val="0"/>
              </a:spcBef>
              <a:spcAft>
                <a:spcPts val="0"/>
              </a:spcAft>
            </a:pPr>
            <a:r>
              <a:rPr sz="919" b="1" spc="-11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対立（コンフリクト）の解決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513784" y="5047446"/>
            <a:ext cx="1416641" cy="32765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7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相談の手順をつくり、法的な問題は専門家へ。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431899" y="5678090"/>
            <a:ext cx="3057525" cy="1607790"/>
          </a:xfrm>
          <a:prstGeom prst="roundRect">
            <a:avLst>
              <a:gd name="adj" fmla="val 22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431899" y="5678090"/>
            <a:ext cx="3057525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31899" y="7276355"/>
            <a:ext cx="3057525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>
            <a:off x="431899" y="5678090"/>
            <a:ext cx="9525" cy="160779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>
            <a:off x="3479899" y="5678090"/>
            <a:ext cx="9525" cy="160779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585341" y="5838924"/>
            <a:ext cx="210550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spc="28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03</a:t>
            </a:r>
          </a:p>
        </p:txBody>
      </p:sp>
      <p:pic>
        <p:nvPicPr>
          <p:cNvPr id="75" name="Picture 74" descr="アイコ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0730" y="5812333"/>
            <a:ext cx="237529" cy="237529"/>
          </a:xfrm>
          <a:prstGeom prst="rect">
            <a:avLst/>
          </a:prstGeom>
        </p:spPr>
      </p:pic>
      <p:sp>
        <p:nvSpPr>
          <p:cNvPr id="76" name="TextBox 75"/>
          <p:cNvSpPr txBox="1"/>
          <p:nvPr/>
        </p:nvSpPr>
        <p:spPr>
          <a:xfrm>
            <a:off x="1164580" y="5820638"/>
            <a:ext cx="989459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2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有料職業紹介</a:t>
            </a:r>
          </a:p>
        </p:txBody>
      </p:sp>
      <p:sp>
        <p:nvSpPr>
          <p:cNvPr id="77" name="Rounded Rectangle 76"/>
          <p:cNvSpPr/>
          <p:nvPr/>
        </p:nvSpPr>
        <p:spPr>
          <a:xfrm>
            <a:off x="585341" y="6121747"/>
            <a:ext cx="1640830" cy="296019"/>
          </a:xfrm>
          <a:prstGeom prst="roundRect">
            <a:avLst>
              <a:gd name="adj" fmla="val 50000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700533" y="6177964"/>
            <a:ext cx="498827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64">
                <a:solidFill>
                  <a:srgbClr val="5F4A1F"/>
                </a:solidFill>
                <a:latin typeface="Yu Gothic"/>
                <a:ea typeface="Yu Gothic"/>
                <a:cs typeface="Yu Gothic"/>
              </a:rPr>
              <a:t>許可番号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224111" y="6150122"/>
            <a:ext cx="942704" cy="22453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67"/>
              </a:lnSpc>
              <a:spcBef>
                <a:spcPts val="0"/>
              </a:spcBef>
              <a:spcAft>
                <a:spcPts val="0"/>
              </a:spcAft>
            </a:pPr>
            <a:r>
              <a:rPr sz="1040" b="1" spc="3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14-ユ-302600</a:t>
            </a:r>
          </a:p>
        </p:txBody>
      </p:sp>
      <p:sp>
        <p:nvSpPr>
          <p:cNvPr id="80" name="Oval 79"/>
          <p:cNvSpPr/>
          <p:nvPr/>
        </p:nvSpPr>
        <p:spPr>
          <a:xfrm>
            <a:off x="597303" y="6598700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714821" y="6496190"/>
            <a:ext cx="1650872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1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採用の条件整理と人材のご紹介</a:t>
            </a:r>
          </a:p>
        </p:txBody>
      </p:sp>
      <p:sp>
        <p:nvSpPr>
          <p:cNvPr id="82" name="Oval 81"/>
          <p:cNvSpPr/>
          <p:nvPr/>
        </p:nvSpPr>
        <p:spPr>
          <a:xfrm>
            <a:off x="597303" y="6807208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714821" y="6704698"/>
            <a:ext cx="2194941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6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採用広報・求人づくり／入社後の定着・研修</a:t>
            </a:r>
          </a:p>
        </p:txBody>
      </p:sp>
      <p:sp>
        <p:nvSpPr>
          <p:cNvPr id="84" name="Oval 83"/>
          <p:cNvSpPr/>
          <p:nvPr/>
        </p:nvSpPr>
        <p:spPr>
          <a:xfrm>
            <a:off x="597303" y="7015716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14821" y="6913207"/>
            <a:ext cx="1369123" cy="1869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72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4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福祉・介護の現場にも対応</a:t>
            </a:r>
          </a:p>
        </p:txBody>
      </p:sp>
      <p:sp>
        <p:nvSpPr>
          <p:cNvPr id="86" name="Rounded Rectangle 85"/>
          <p:cNvSpPr/>
          <p:nvPr/>
        </p:nvSpPr>
        <p:spPr>
          <a:xfrm>
            <a:off x="3611760" y="5678090"/>
            <a:ext cx="3516064" cy="1607790"/>
          </a:xfrm>
          <a:prstGeom prst="roundRect">
            <a:avLst>
              <a:gd name="adj" fmla="val 223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Rectangle 86"/>
          <p:cNvSpPr/>
          <p:nvPr/>
        </p:nvSpPr>
        <p:spPr>
          <a:xfrm>
            <a:off x="3611760" y="5678090"/>
            <a:ext cx="3516064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>
            <a:off x="3611760" y="7276355"/>
            <a:ext cx="351606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3611760" y="5678090"/>
            <a:ext cx="9525" cy="160779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7118300" y="5678090"/>
            <a:ext cx="9525" cy="160779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765202" y="5838924"/>
            <a:ext cx="220265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spc="28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06</a:t>
            </a:r>
          </a:p>
        </p:txBody>
      </p:sp>
      <p:pic>
        <p:nvPicPr>
          <p:cNvPr id="92" name="Picture 91" descr="アイコン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30116" y="5812333"/>
            <a:ext cx="237529" cy="237529"/>
          </a:xfrm>
          <a:prstGeom prst="rect">
            <a:avLst/>
          </a:prstGeom>
        </p:spPr>
      </p:pic>
      <p:sp>
        <p:nvSpPr>
          <p:cNvPr id="93" name="TextBox 92"/>
          <p:cNvSpPr txBox="1"/>
          <p:nvPr/>
        </p:nvSpPr>
        <p:spPr>
          <a:xfrm>
            <a:off x="4353966" y="5820638"/>
            <a:ext cx="1448820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0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集客・マーケティング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765202" y="6106507"/>
            <a:ext cx="2564129" cy="18287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81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営業しなくても問い合わせが来る流れをつくります。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3765202" y="6347817"/>
            <a:ext cx="709017" cy="280541"/>
          </a:xfrm>
          <a:prstGeom prst="roundRect">
            <a:avLst>
              <a:gd name="adj" fmla="val 12832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3984075" y="6384309"/>
            <a:ext cx="271271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集客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4517380" y="6410275"/>
            <a:ext cx="76962" cy="1397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›</a:t>
            </a:r>
          </a:p>
        </p:txBody>
      </p:sp>
      <p:sp>
        <p:nvSpPr>
          <p:cNvPr id="98" name="Rounded Rectangle 97"/>
          <p:cNvSpPr/>
          <p:nvPr/>
        </p:nvSpPr>
        <p:spPr>
          <a:xfrm>
            <a:off x="4598640" y="6347817"/>
            <a:ext cx="709017" cy="280541"/>
          </a:xfrm>
          <a:prstGeom prst="roundRect">
            <a:avLst>
              <a:gd name="adj" fmla="val 12832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4764077" y="6384309"/>
            <a:ext cx="378142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-2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問合せ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5350817" y="6410275"/>
            <a:ext cx="76962" cy="1397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›</a:t>
            </a:r>
          </a:p>
        </p:txBody>
      </p:sp>
      <p:sp>
        <p:nvSpPr>
          <p:cNvPr id="101" name="Rounded Rectangle 100"/>
          <p:cNvSpPr/>
          <p:nvPr/>
        </p:nvSpPr>
        <p:spPr>
          <a:xfrm>
            <a:off x="5432077" y="6347817"/>
            <a:ext cx="709017" cy="280541"/>
          </a:xfrm>
          <a:prstGeom prst="roundRect">
            <a:avLst>
              <a:gd name="adj" fmla="val 12832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5650950" y="6384309"/>
            <a:ext cx="271271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成約</a:t>
            </a:r>
          </a:p>
        </p:txBody>
      </p:sp>
      <p:sp>
        <p:nvSpPr>
          <p:cNvPr id="103" name="TextBox 102"/>
          <p:cNvSpPr txBox="1"/>
          <p:nvPr/>
        </p:nvSpPr>
        <p:spPr>
          <a:xfrm>
            <a:off x="6184255" y="6410275"/>
            <a:ext cx="76962" cy="1397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00"/>
              </a:lnSpc>
              <a:spcBef>
                <a:spcPts val="0"/>
              </a:spcBef>
              <a:spcAft>
                <a:spcPts val="0"/>
              </a:spcAft>
            </a:pPr>
            <a:r>
              <a:rPr sz="1100" b="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›</a:t>
            </a:r>
          </a:p>
        </p:txBody>
      </p:sp>
      <p:sp>
        <p:nvSpPr>
          <p:cNvPr id="104" name="Rounded Rectangle 103"/>
          <p:cNvSpPr/>
          <p:nvPr/>
        </p:nvSpPr>
        <p:spPr>
          <a:xfrm>
            <a:off x="6265515" y="6347817"/>
            <a:ext cx="709017" cy="280541"/>
          </a:xfrm>
          <a:prstGeom prst="roundRect">
            <a:avLst>
              <a:gd name="adj" fmla="val 12832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6484387" y="6384309"/>
            <a:ext cx="271271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継続</a:t>
            </a:r>
          </a:p>
        </p:txBody>
      </p:sp>
      <p:sp>
        <p:nvSpPr>
          <p:cNvPr id="106" name="Rounded Rectangle 105"/>
          <p:cNvSpPr/>
          <p:nvPr/>
        </p:nvSpPr>
        <p:spPr>
          <a:xfrm>
            <a:off x="3765202" y="6700242"/>
            <a:ext cx="438745" cy="208954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3865959" y="6739211"/>
            <a:ext cx="280076" cy="1226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96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1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LINE</a:t>
            </a:r>
          </a:p>
        </p:txBody>
      </p:sp>
      <p:sp>
        <p:nvSpPr>
          <p:cNvPr id="108" name="Rounded Rectangle 107"/>
          <p:cNvSpPr/>
          <p:nvPr/>
        </p:nvSpPr>
        <p:spPr>
          <a:xfrm>
            <a:off x="4261544" y="6700242"/>
            <a:ext cx="1210419" cy="208954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4362301" y="6739211"/>
            <a:ext cx="1067183" cy="1226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96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8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検索対策（SEO・AEO）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5529560" y="6700242"/>
            <a:ext cx="681186" cy="208954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5630316" y="6739211"/>
            <a:ext cx="527366" cy="1226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96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5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SNS・広告</a:t>
            </a:r>
          </a:p>
        </p:txBody>
      </p:sp>
      <p:sp>
        <p:nvSpPr>
          <p:cNvPr id="112" name="Rounded Rectangle 111"/>
          <p:cNvSpPr/>
          <p:nvPr/>
        </p:nvSpPr>
        <p:spPr>
          <a:xfrm>
            <a:off x="3765202" y="6959500"/>
            <a:ext cx="1001910" cy="208954"/>
          </a:xfrm>
          <a:prstGeom prst="roundRect">
            <a:avLst>
              <a:gd name="adj" fmla="val 50000"/>
            </a:avLst>
          </a:prstGeom>
          <a:solidFill>
            <a:srgbClr val="E7EDF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TextBox 112"/>
          <p:cNvSpPr txBox="1"/>
          <p:nvPr/>
        </p:nvSpPr>
        <p:spPr>
          <a:xfrm>
            <a:off x="3865959" y="6998469"/>
            <a:ext cx="854505" cy="1226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966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5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ホームページ・LP</a:t>
            </a:r>
          </a:p>
        </p:txBody>
      </p:sp>
      <p:sp>
        <p:nvSpPr>
          <p:cNvPr id="114" name="Rounded Rectangle 113"/>
          <p:cNvSpPr/>
          <p:nvPr/>
        </p:nvSpPr>
        <p:spPr>
          <a:xfrm>
            <a:off x="431899" y="7465814"/>
            <a:ext cx="6696074" cy="1419522"/>
          </a:xfrm>
          <a:prstGeom prst="roundRect">
            <a:avLst>
              <a:gd name="adj" fmla="val 2536"/>
            </a:avLst>
          </a:prstGeom>
          <a:gradFill rotWithShape="1">
            <a:gsLst>
              <a:gs pos="0">
                <a:srgbClr val="FFFDF8"/>
              </a:gs>
              <a:gs pos="100000">
                <a:srgbClr val="EFE5D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ounded Rectangle 114"/>
          <p:cNvSpPr/>
          <p:nvPr/>
        </p:nvSpPr>
        <p:spPr>
          <a:xfrm>
            <a:off x="436661" y="7470576"/>
            <a:ext cx="6686550" cy="1409997"/>
          </a:xfrm>
          <a:prstGeom prst="roundRect">
            <a:avLst>
              <a:gd name="adj" fmla="val 2553"/>
            </a:avLst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ounded Rectangle 115"/>
          <p:cNvSpPr/>
          <p:nvPr/>
        </p:nvSpPr>
        <p:spPr>
          <a:xfrm>
            <a:off x="599777" y="7371010"/>
            <a:ext cx="1429642" cy="227409"/>
          </a:xfrm>
          <a:prstGeom prst="roundRect">
            <a:avLst>
              <a:gd name="adj" fmla="val 50000"/>
            </a:avLst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707677" y="7393368"/>
            <a:ext cx="1276219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4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614213" y="7649418"/>
            <a:ext cx="203263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05</a:t>
            </a:r>
          </a:p>
        </p:txBody>
      </p:sp>
      <p:pic>
        <p:nvPicPr>
          <p:cNvPr id="119" name="Picture 118" descr="アイコン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2458" y="7622827"/>
            <a:ext cx="237529" cy="237529"/>
          </a:xfrm>
          <a:prstGeom prst="rect">
            <a:avLst/>
          </a:prstGeom>
        </p:spPr>
      </p:pic>
      <p:sp>
        <p:nvSpPr>
          <p:cNvPr id="120" name="TextBox 119"/>
          <p:cNvSpPr txBox="1"/>
          <p:nvPr/>
        </p:nvSpPr>
        <p:spPr>
          <a:xfrm>
            <a:off x="1186308" y="7606397"/>
            <a:ext cx="3380231" cy="2590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039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3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お金・補助金・助成金 ― すべての支援に、セットで。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614213" y="7899002"/>
            <a:ext cx="823233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35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お金のご相談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14213" y="8143178"/>
            <a:ext cx="3137195" cy="57835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18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7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資金繰り・資金調達・融資の準備。銀行の融資アドバイザーとも連携しています。資産のご相談にも、一般的な情報提供の範囲で乗ります。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869828" y="7899002"/>
            <a:ext cx="1952053" cy="2159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7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spc="1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補助金・助成金を最初に調べます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869828" y="8143178"/>
            <a:ext cx="2340673" cy="1927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18"/>
              </a:lnSpc>
              <a:spcBef>
                <a:spcPts val="0"/>
              </a:spcBef>
              <a:spcAft>
                <a:spcPts val="0"/>
              </a:spcAft>
            </a:pPr>
            <a:r>
              <a:rPr sz="919" b="0" spc="-8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使える制度を先に確認して、負担をおさえます。</a:t>
            </a:r>
          </a:p>
        </p:txBody>
      </p:sp>
      <p:sp>
        <p:nvSpPr>
          <p:cNvPr id="125" name="Rounded Rectangle 124"/>
          <p:cNvSpPr/>
          <p:nvPr/>
        </p:nvSpPr>
        <p:spPr>
          <a:xfrm>
            <a:off x="3874591" y="8474719"/>
            <a:ext cx="558105" cy="227409"/>
          </a:xfrm>
          <a:prstGeom prst="roundRect">
            <a:avLst>
              <a:gd name="adj" fmla="val 14247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3920853" y="8516403"/>
            <a:ext cx="465582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4480619" y="8445857"/>
            <a:ext cx="106108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−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4595217" y="8413700"/>
            <a:ext cx="662880" cy="349448"/>
          </a:xfrm>
          <a:prstGeom prst="roundRect">
            <a:avLst>
              <a:gd name="adj" fmla="val 9271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4640431" y="8455384"/>
            <a:ext cx="572452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公的支援額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4713297" y="8592821"/>
            <a:ext cx="426719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11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（見込み）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5306020" y="8445857"/>
            <a:ext cx="203263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＝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5515867" y="8474719"/>
            <a:ext cx="662880" cy="227409"/>
          </a:xfrm>
          <a:prstGeom prst="roundRect">
            <a:avLst>
              <a:gd name="adj" fmla="val 14247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5561081" y="8516403"/>
            <a:ext cx="572452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実質負担額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431899" y="9543901"/>
            <a:ext cx="3132832" cy="457200"/>
          </a:xfrm>
          <a:prstGeom prst="roundRect">
            <a:avLst>
              <a:gd name="adj" fmla="val 50000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Isosceles Triangle 134"/>
          <p:cNvSpPr/>
          <p:nvPr/>
        </p:nvSpPr>
        <p:spPr>
          <a:xfrm rot="5400000">
            <a:off x="556766" y="9715351"/>
            <a:ext cx="152400" cy="114300"/>
          </a:xfrm>
          <a:prstGeom prst="triangl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798016" y="9614070"/>
            <a:ext cx="2676617" cy="17487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77"/>
              </a:lnSpc>
              <a:spcBef>
                <a:spcPts val="0"/>
              </a:spcBef>
              <a:spcAft>
                <a:spcPts val="0"/>
              </a:spcAft>
            </a:pPr>
            <a:r>
              <a:rPr sz="1019" b="1" spc="-8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無料診断・ご相談・お問い合わせは「裏面」へ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798016" y="9783079"/>
            <a:ext cx="2097786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780" b="0" spc="-1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公式サイト co-linkweb.com ご相談は無料です</a:t>
            </a:r>
          </a:p>
        </p:txBody>
      </p:sp>
      <p:sp>
        <p:nvSpPr>
          <p:cNvPr id="138" name="TextBox 137"/>
          <p:cNvSpPr txBox="1"/>
          <p:nvPr/>
        </p:nvSpPr>
        <p:spPr>
          <a:xfrm>
            <a:off x="4532262" y="9680634"/>
            <a:ext cx="603572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4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ほかの用紙</a:t>
            </a:r>
          </a:p>
        </p:txBody>
      </p:sp>
      <p:sp>
        <p:nvSpPr>
          <p:cNvPr id="139" name="Rounded Rectangle 138"/>
          <p:cNvSpPr/>
          <p:nvPr/>
        </p:nvSpPr>
        <p:spPr>
          <a:xfrm>
            <a:off x="5149006" y="9650462"/>
            <a:ext cx="785366" cy="24407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TextBox 139"/>
          <p:cNvSpPr txBox="1"/>
          <p:nvPr/>
        </p:nvSpPr>
        <p:spPr>
          <a:xfrm>
            <a:off x="5254525" y="9681154"/>
            <a:ext cx="623914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2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01 事業一覧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6001494" y="9650462"/>
            <a:ext cx="1121717" cy="24407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6107013" y="9681154"/>
            <a:ext cx="966992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-4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03 相続・承継・法務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431899" y="10083230"/>
            <a:ext cx="6829996" cy="4251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16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6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書は一般的な情報提供であり、法律・税務・労務・投資等の個別の助言ではありません。個別のご判断は各分野の専門家にご確認ください。補助金・助成金の採択・受給を保証するものではありません。制度名・要件・上限額は年度・公募回により変わります。CO-LINKは公的な認定機関ではなく、当社の民間認定は公的認定とは異なります。本資料の記載内容は予告なく変更される場合があります。</a:t>
            </a:r>
          </a:p>
        </p:txBody>
      </p:sp>
      <p:sp>
        <p:nvSpPr>
          <p:cNvPr id="144" name="Oval 143"/>
          <p:cNvSpPr/>
          <p:nvPr/>
        </p:nvSpPr>
        <p:spPr>
          <a:xfrm>
            <a:off x="5671732" y="1279665"/>
            <a:ext cx="1040374" cy="104037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5684305" y="1292238"/>
            <a:ext cx="1015228" cy="101522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6" name="Picture 145" descr="写真（イメージ）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3929" y="1331862"/>
            <a:ext cx="935980" cy="935980"/>
          </a:xfrm>
          <a:prstGeom prst="ellipse">
            <a:avLst/>
          </a:prstGeom>
        </p:spPr>
      </p:pic>
      <p:sp>
        <p:nvSpPr>
          <p:cNvPr id="147" name="Oval 146"/>
          <p:cNvSpPr/>
          <p:nvPr/>
        </p:nvSpPr>
        <p:spPr>
          <a:xfrm>
            <a:off x="6733770" y="1747730"/>
            <a:ext cx="536293" cy="536293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6746343" y="1760303"/>
            <a:ext cx="511147" cy="51114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9" name="Picture 148" descr="写真（イメージ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85967" y="1799927"/>
            <a:ext cx="431899" cy="431899"/>
          </a:xfrm>
          <a:prstGeom prst="ellipse">
            <a:avLst/>
          </a:prstGeom>
        </p:spPr>
      </p:pic>
      <p:sp>
        <p:nvSpPr>
          <p:cNvPr id="150" name="Oval 149"/>
          <p:cNvSpPr/>
          <p:nvPr/>
        </p:nvSpPr>
        <p:spPr>
          <a:xfrm>
            <a:off x="5435947" y="1079896"/>
            <a:ext cx="107900" cy="107900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6587876" y="971996"/>
            <a:ext cx="64740" cy="64740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7060703" y="1660624"/>
            <a:ext cx="76795" cy="76795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3118139" y="5515463"/>
            <a:ext cx="536293" cy="536293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3130712" y="5528036"/>
            <a:ext cx="511147" cy="511147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5" name="Picture 154" descr="写真（イメージ）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70336" y="5567660"/>
            <a:ext cx="431899" cy="431899"/>
          </a:xfrm>
          <a:prstGeom prst="ellipse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759903" y="8351860"/>
            <a:ext cx="2159963" cy="2159963"/>
          </a:xfrm>
          <a:prstGeom prst="ellipse">
            <a:avLst/>
          </a:prstGeom>
          <a:solidFill>
            <a:srgbClr val="E7EDF4">
              <a:alpha val="7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5327910" y="7919867"/>
            <a:ext cx="3023949" cy="3023949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823919" y="7415875"/>
            <a:ext cx="4031932" cy="4031932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4247928" y="6839885"/>
            <a:ext cx="5183913" cy="5183913"/>
          </a:xfrm>
          <a:prstGeom prst="ellipse">
            <a:avLst/>
          </a:prstGeom>
          <a:noFill/>
          <a:ln w="8999">
            <a:solidFill>
              <a:srgbClr val="1B365D">
                <a:alpha val="55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5651905" y="8243861"/>
            <a:ext cx="2375960" cy="2375960"/>
          </a:xfrm>
          <a:prstGeom prst="ellipse">
            <a:avLst/>
          </a:prstGeom>
          <a:noFill/>
          <a:ln w="14399">
            <a:solidFill>
              <a:srgbClr val="B89968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-215996" y="0"/>
            <a:ext cx="1727971" cy="1727971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-791986" y="-575990"/>
            <a:ext cx="2879951" cy="2879951"/>
          </a:xfrm>
          <a:prstGeom prst="ellipse">
            <a:avLst/>
          </a:prstGeom>
          <a:noFill/>
          <a:ln w="8999">
            <a:solidFill>
              <a:srgbClr val="1B365D">
                <a:alpha val="7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1223979" y="4391926"/>
            <a:ext cx="2015966" cy="2015966"/>
          </a:xfrm>
          <a:prstGeom prst="ellipse">
            <a:avLst/>
          </a:prstGeom>
          <a:solidFill>
            <a:srgbClr val="EFE5D0">
              <a:alpha val="6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9" y="170854"/>
            <a:ext cx="647997" cy="6479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9377" y="304978"/>
            <a:ext cx="1460206" cy="2133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</a:t>
            </a:r>
            <a:r>
              <a:rPr sz="1400" b="1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377" y="525023"/>
            <a:ext cx="233505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0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Co-operation · Co-creation · Co-working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80524" y="267616"/>
            <a:ext cx="1047449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1B365D"/>
                </a:solidFill>
                <a:latin typeface="Georgia"/>
                <a:ea typeface="Yu Mincho"/>
                <a:cs typeface="Yu Mincho"/>
              </a:rPr>
              <a:t>FOR BUSINESS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885152" y="424249"/>
            <a:ext cx="1242822" cy="1543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3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法人・事業者さま向け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9260" y="577482"/>
            <a:ext cx="518713" cy="1371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080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6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02 うら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1899" y="845790"/>
            <a:ext cx="1339214" cy="2158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771114" y="845790"/>
            <a:ext cx="5356859" cy="2158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1899" y="969555"/>
            <a:ext cx="4458500" cy="3733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spc="42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会社の「できる」を、</a:t>
            </a:r>
            <a:r>
              <a:rPr sz="2100" b="1" spc="42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ふやします。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1899" y="1489354"/>
            <a:ext cx="489567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MERIT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2414" y="1417599"/>
            <a:ext cx="1510605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4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選ばれる5つの理由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533947" y="1550789"/>
            <a:ext cx="1137939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431899" y="1764803"/>
            <a:ext cx="187076" cy="187076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86882" y="1759327"/>
            <a:ext cx="76962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5296" y="1765012"/>
            <a:ext cx="2234258" cy="1790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0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8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窓口がひとつ</a:t>
            </a:r>
            <a:r>
              <a:rPr sz="900" b="0" spc="-8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AI・人・お金・集客を一か所で</a:t>
            </a:r>
          </a:p>
        </p:txBody>
      </p:sp>
      <p:sp>
        <p:nvSpPr>
          <p:cNvPr id="25" name="Oval 24"/>
          <p:cNvSpPr/>
          <p:nvPr/>
        </p:nvSpPr>
        <p:spPr>
          <a:xfrm>
            <a:off x="431899" y="2007244"/>
            <a:ext cx="187076" cy="187076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82024" y="2001768"/>
            <a:ext cx="86677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5296" y="2007453"/>
            <a:ext cx="2234258" cy="1790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0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5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専門家がそろう</a:t>
            </a:r>
            <a:r>
              <a:rPr sz="900" b="0" spc="-5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困った時にすぐ相談できる</a:t>
            </a:r>
          </a:p>
        </p:txBody>
      </p:sp>
      <p:sp>
        <p:nvSpPr>
          <p:cNvPr id="28" name="Oval 27"/>
          <p:cNvSpPr/>
          <p:nvPr/>
        </p:nvSpPr>
        <p:spPr>
          <a:xfrm>
            <a:off x="431899" y="2249685"/>
            <a:ext cx="187076" cy="187076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482024" y="2244209"/>
            <a:ext cx="86677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3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05296" y="2249894"/>
            <a:ext cx="2156534" cy="1790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0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4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補助金とセット</a:t>
            </a:r>
            <a:r>
              <a:rPr sz="900" b="0" spc="-4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使える制度を先に調べる</a:t>
            </a:r>
          </a:p>
        </p:txBody>
      </p:sp>
      <p:sp>
        <p:nvSpPr>
          <p:cNvPr id="31" name="Oval 30"/>
          <p:cNvSpPr/>
          <p:nvPr/>
        </p:nvSpPr>
        <p:spPr>
          <a:xfrm>
            <a:off x="431899" y="2492126"/>
            <a:ext cx="187076" cy="187076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482024" y="2486650"/>
            <a:ext cx="86677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705296" y="2492335"/>
            <a:ext cx="2234258" cy="1790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0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5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作って終わらない</a:t>
            </a:r>
            <a:r>
              <a:rPr sz="900" b="0" spc="-5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導入後も勉強会・見直し</a:t>
            </a:r>
          </a:p>
        </p:txBody>
      </p:sp>
      <p:sp>
        <p:nvSpPr>
          <p:cNvPr id="34" name="Oval 33"/>
          <p:cNvSpPr/>
          <p:nvPr/>
        </p:nvSpPr>
        <p:spPr>
          <a:xfrm>
            <a:off x="431899" y="2734567"/>
            <a:ext cx="187076" cy="187076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482024" y="2729091"/>
            <a:ext cx="86677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5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705296" y="2734776"/>
            <a:ext cx="1923362" cy="1790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10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5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まずは無料から</a:t>
            </a:r>
            <a:r>
              <a:rPr sz="900" b="0" spc="-5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診断・ご相談は無料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887837" y="1489354"/>
            <a:ext cx="731392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WE BUILD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75435" y="1417599"/>
            <a:ext cx="1565862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-13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つくります。売ります。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281142" y="1550789"/>
            <a:ext cx="846832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ounded Rectangle 39"/>
          <p:cNvSpPr/>
          <p:nvPr/>
        </p:nvSpPr>
        <p:spPr>
          <a:xfrm>
            <a:off x="3887837" y="1764059"/>
            <a:ext cx="3240137" cy="432345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3887837" y="1764059"/>
            <a:ext cx="324013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3887837" y="2186880"/>
            <a:ext cx="324013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Rectangle 42"/>
          <p:cNvSpPr/>
          <p:nvPr/>
        </p:nvSpPr>
        <p:spPr>
          <a:xfrm>
            <a:off x="3887837" y="1764059"/>
            <a:ext cx="28575" cy="432345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7118449" y="1764059"/>
            <a:ext cx="9525" cy="43234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5" name="Picture 44" descr="アイコ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17168" y="1854249"/>
            <a:ext cx="251966" cy="251966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4362598" y="1810585"/>
            <a:ext cx="990219" cy="174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71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83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ホームページ・LP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362598" y="1990619"/>
            <a:ext cx="1544002" cy="1529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03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5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会社の顔と、問い合わせの入口を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3887837" y="2254001"/>
            <a:ext cx="3240137" cy="432345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3887837" y="2254001"/>
            <a:ext cx="324013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ectangle 49"/>
          <p:cNvSpPr/>
          <p:nvPr/>
        </p:nvSpPr>
        <p:spPr>
          <a:xfrm>
            <a:off x="3887837" y="2676822"/>
            <a:ext cx="324013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Rectangle 50"/>
          <p:cNvSpPr/>
          <p:nvPr/>
        </p:nvSpPr>
        <p:spPr>
          <a:xfrm>
            <a:off x="3887837" y="2254001"/>
            <a:ext cx="28575" cy="432345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7118449" y="2254001"/>
            <a:ext cx="9525" cy="43234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3" name="Picture 52" descr="アイコ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7168" y="2344191"/>
            <a:ext cx="251966" cy="251966"/>
          </a:xfrm>
          <a:prstGeom prst="rect">
            <a:avLst/>
          </a:prstGeom>
        </p:spPr>
      </p:pic>
      <p:sp>
        <p:nvSpPr>
          <p:cNvPr id="54" name="TextBox 53"/>
          <p:cNvSpPr txBox="1"/>
          <p:nvPr/>
        </p:nvSpPr>
        <p:spPr>
          <a:xfrm>
            <a:off x="4362598" y="2300527"/>
            <a:ext cx="1427416" cy="174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71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8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Webアプリ・業務システム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362598" y="2480562"/>
            <a:ext cx="1495424" cy="1529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03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7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手作業の多い仕事を、使いやすく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3887837" y="2743944"/>
            <a:ext cx="3240137" cy="432345"/>
          </a:xfrm>
          <a:prstGeom prst="roundRect">
            <a:avLst>
              <a:gd name="adj" fmla="val 832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3887837" y="2743944"/>
            <a:ext cx="324013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3887837" y="3166764"/>
            <a:ext cx="324013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3887837" y="2743944"/>
            <a:ext cx="28575" cy="432345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7118449" y="2743944"/>
            <a:ext cx="9525" cy="43234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1" name="Picture 60" descr="アイコ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17168" y="2834133"/>
            <a:ext cx="251966" cy="251966"/>
          </a:xfrm>
          <a:prstGeom prst="rect">
            <a:avLst/>
          </a:prstGeom>
        </p:spPr>
      </p:pic>
      <p:sp>
        <p:nvSpPr>
          <p:cNvPr id="62" name="TextBox 61"/>
          <p:cNvSpPr txBox="1"/>
          <p:nvPr/>
        </p:nvSpPr>
        <p:spPr>
          <a:xfrm>
            <a:off x="4362598" y="2790469"/>
            <a:ext cx="1252537" cy="1742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71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13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ネット販売（ECサイト）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4362598" y="2970504"/>
            <a:ext cx="1339977" cy="1529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03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5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商品をネットで売る仕組みを</a:t>
            </a:r>
          </a:p>
        </p:txBody>
      </p:sp>
      <p:sp>
        <p:nvSpPr>
          <p:cNvPr id="64" name="Rounded Rectangle 63"/>
          <p:cNvSpPr/>
          <p:nvPr/>
        </p:nvSpPr>
        <p:spPr>
          <a:xfrm>
            <a:off x="431899" y="3284190"/>
            <a:ext cx="6696074" cy="896094"/>
          </a:xfrm>
          <a:prstGeom prst="roundRect">
            <a:avLst>
              <a:gd name="adj" fmla="val 4017"/>
            </a:avLst>
          </a:prstGeom>
          <a:gradFill rotWithShape="1">
            <a:gsLst>
              <a:gs pos="0">
                <a:srgbClr val="FFFDF8"/>
              </a:gs>
              <a:gs pos="100000">
                <a:srgbClr val="EFE5D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ounded Rectangle 64"/>
          <p:cNvSpPr/>
          <p:nvPr/>
        </p:nvSpPr>
        <p:spPr>
          <a:xfrm>
            <a:off x="436661" y="3288952"/>
            <a:ext cx="6686550" cy="886569"/>
          </a:xfrm>
          <a:prstGeom prst="roundRect">
            <a:avLst>
              <a:gd name="adj" fmla="val 4060"/>
            </a:avLst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ounded Rectangle 65"/>
          <p:cNvSpPr/>
          <p:nvPr/>
        </p:nvSpPr>
        <p:spPr>
          <a:xfrm>
            <a:off x="599777" y="3189386"/>
            <a:ext cx="1429642" cy="227409"/>
          </a:xfrm>
          <a:prstGeom prst="roundRect">
            <a:avLst>
              <a:gd name="adj" fmla="val 50000"/>
            </a:avLst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707677" y="3211744"/>
            <a:ext cx="1276219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4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99777" y="3421280"/>
            <a:ext cx="2534983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15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どの支援も、補助金・助成金と「ペア」で。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604539" y="3784103"/>
            <a:ext cx="543817" cy="219967"/>
          </a:xfrm>
          <a:prstGeom prst="roundRect">
            <a:avLst>
              <a:gd name="adj" fmla="val 14729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TextBox 69"/>
          <p:cNvSpPr txBox="1"/>
          <p:nvPr/>
        </p:nvSpPr>
        <p:spPr>
          <a:xfrm>
            <a:off x="643657" y="3822066"/>
            <a:ext cx="465582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1188987" y="3751520"/>
            <a:ext cx="106108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−</a:t>
            </a:r>
          </a:p>
        </p:txBody>
      </p:sp>
      <p:sp>
        <p:nvSpPr>
          <p:cNvPr id="72" name="Rounded Rectangle 71"/>
          <p:cNvSpPr/>
          <p:nvPr/>
        </p:nvSpPr>
        <p:spPr>
          <a:xfrm>
            <a:off x="1296292" y="3723084"/>
            <a:ext cx="648592" cy="342007"/>
          </a:xfrm>
          <a:prstGeom prst="roundRect">
            <a:avLst>
              <a:gd name="adj" fmla="val 9473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1334363" y="3761047"/>
            <a:ext cx="572452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公的支援額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1407229" y="3898485"/>
            <a:ext cx="426719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11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（見込み）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1985516" y="3751520"/>
            <a:ext cx="203263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＝</a:t>
            </a:r>
          </a:p>
        </p:txBody>
      </p:sp>
      <p:sp>
        <p:nvSpPr>
          <p:cNvPr id="76" name="Rounded Rectangle 75"/>
          <p:cNvSpPr/>
          <p:nvPr/>
        </p:nvSpPr>
        <p:spPr>
          <a:xfrm>
            <a:off x="2188071" y="3784103"/>
            <a:ext cx="648592" cy="219967"/>
          </a:xfrm>
          <a:prstGeom prst="roundRect">
            <a:avLst>
              <a:gd name="adj" fmla="val 14729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2226141" y="3822066"/>
            <a:ext cx="572452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8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実質負担額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4091582" y="3392471"/>
            <a:ext cx="2925883" cy="68275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44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7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制度の例：デジタル化・AI導入補助金、ものづくり補助金、小規模事業者持続化補助金、キャリアアップ助成金（年度・公募回で変わります）。申請の手続きは、必要に応じて行政書士・社会保険労務士などの有資格者が担当します。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31899" y="4357272"/>
            <a:ext cx="631352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EXPERTS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1121419" y="4285517"/>
            <a:ext cx="2817947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-7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困った時は、専門家がそろっています。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954660" y="4418707"/>
            <a:ext cx="3173313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ounded Rectangle 81"/>
          <p:cNvSpPr/>
          <p:nvPr/>
        </p:nvSpPr>
        <p:spPr>
          <a:xfrm>
            <a:off x="431899" y="4631977"/>
            <a:ext cx="2174378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431899" y="4631977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431899" y="5022502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431899" y="4631977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Rectangle 85"/>
          <p:cNvSpPr/>
          <p:nvPr/>
        </p:nvSpPr>
        <p:spPr>
          <a:xfrm>
            <a:off x="2596753" y="4631977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539650" y="4671194"/>
            <a:ext cx="417004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弁護士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539650" y="4834560"/>
            <a:ext cx="1485709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8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契約・トラブルの予防、法的判断</a:t>
            </a:r>
          </a:p>
        </p:txBody>
      </p:sp>
      <p:sp>
        <p:nvSpPr>
          <p:cNvPr id="89" name="Rounded Rectangle 88"/>
          <p:cNvSpPr/>
          <p:nvPr/>
        </p:nvSpPr>
        <p:spPr>
          <a:xfrm>
            <a:off x="2692598" y="4631977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2692598" y="4631977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692598" y="5022502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2692598" y="4631977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>
            <a:off x="4857601" y="4631977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2800350" y="4671194"/>
            <a:ext cx="111652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5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税理士・公認会計士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2800350" y="4834560"/>
            <a:ext cx="1534287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5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税務・会計、会社の値打ちの評価</a:t>
            </a:r>
          </a:p>
        </p:txBody>
      </p:sp>
      <p:sp>
        <p:nvSpPr>
          <p:cNvPr id="96" name="Rounded Rectangle 95"/>
          <p:cNvSpPr/>
          <p:nvPr/>
        </p:nvSpPr>
        <p:spPr>
          <a:xfrm>
            <a:off x="4953446" y="4631977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4953446" y="4631977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4953446" y="5022502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4953446" y="4631977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7118449" y="4631977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TextBox 100"/>
          <p:cNvSpPr txBox="1"/>
          <p:nvPr/>
        </p:nvSpPr>
        <p:spPr>
          <a:xfrm>
            <a:off x="5061198" y="4671194"/>
            <a:ext cx="92221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社会保険労務士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5061198" y="4834560"/>
            <a:ext cx="1437132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5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労務・社会保険、雇用の助成金</a:t>
            </a:r>
          </a:p>
        </p:txBody>
      </p:sp>
      <p:sp>
        <p:nvSpPr>
          <p:cNvPr id="103" name="Rounded Rectangle 102"/>
          <p:cNvSpPr/>
          <p:nvPr/>
        </p:nvSpPr>
        <p:spPr>
          <a:xfrm>
            <a:off x="431899" y="5096767"/>
            <a:ext cx="2174378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431899" y="5096767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431899" y="5487292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431899" y="5096767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>
            <a:off x="2596753" y="5096767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539650" y="5135985"/>
            <a:ext cx="543306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司法書士</a:t>
            </a:r>
          </a:p>
        </p:txBody>
      </p:sp>
      <p:sp>
        <p:nvSpPr>
          <p:cNvPr id="109" name="TextBox 108"/>
          <p:cNvSpPr txBox="1"/>
          <p:nvPr/>
        </p:nvSpPr>
        <p:spPr>
          <a:xfrm>
            <a:off x="539650" y="5299350"/>
            <a:ext cx="1058227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3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相続登記・会社の登記</a:t>
            </a:r>
          </a:p>
        </p:txBody>
      </p:sp>
      <p:sp>
        <p:nvSpPr>
          <p:cNvPr id="110" name="Rounded Rectangle 109"/>
          <p:cNvSpPr/>
          <p:nvPr/>
        </p:nvSpPr>
        <p:spPr>
          <a:xfrm>
            <a:off x="2692598" y="5096767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2692598" y="5096767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2692598" y="5487292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2692598" y="5096767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>
            <a:off x="4857601" y="5096767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2800350" y="5135985"/>
            <a:ext cx="543306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行政書士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2800350" y="5299350"/>
            <a:ext cx="1165098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3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許認可・各種書類の作成</a:t>
            </a:r>
          </a:p>
        </p:txBody>
      </p:sp>
      <p:sp>
        <p:nvSpPr>
          <p:cNvPr id="117" name="Rounded Rectangle 116"/>
          <p:cNvSpPr/>
          <p:nvPr/>
        </p:nvSpPr>
        <p:spPr>
          <a:xfrm>
            <a:off x="4953446" y="5096767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4953446" y="5096767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4953446" y="5487292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4953446" y="5096767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>
            <a:off x="7118449" y="5096767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TextBox 121"/>
          <p:cNvSpPr txBox="1"/>
          <p:nvPr/>
        </p:nvSpPr>
        <p:spPr>
          <a:xfrm>
            <a:off x="5061198" y="5135985"/>
            <a:ext cx="92221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中小企業診断士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5061198" y="5299350"/>
            <a:ext cx="1116520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6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経営の診断・計画づくり</a:t>
            </a:r>
          </a:p>
        </p:txBody>
      </p:sp>
      <p:sp>
        <p:nvSpPr>
          <p:cNvPr id="124" name="Rounded Rectangle 123"/>
          <p:cNvSpPr/>
          <p:nvPr/>
        </p:nvSpPr>
        <p:spPr>
          <a:xfrm>
            <a:off x="431899" y="5561558"/>
            <a:ext cx="2174378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Rectangle 124"/>
          <p:cNvSpPr/>
          <p:nvPr/>
        </p:nvSpPr>
        <p:spPr>
          <a:xfrm>
            <a:off x="431899" y="5561558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Rectangle 125"/>
          <p:cNvSpPr/>
          <p:nvPr/>
        </p:nvSpPr>
        <p:spPr>
          <a:xfrm>
            <a:off x="431899" y="5952083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Rectangle 126"/>
          <p:cNvSpPr/>
          <p:nvPr/>
        </p:nvSpPr>
        <p:spPr>
          <a:xfrm>
            <a:off x="431899" y="5561558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2596753" y="5561558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539650" y="5600775"/>
            <a:ext cx="757047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6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金融機関・FP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539650" y="5764140"/>
            <a:ext cx="1223391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6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融資・資金計画・資産設計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2692598" y="5561558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2692598" y="5561558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Rectangle 132"/>
          <p:cNvSpPr/>
          <p:nvPr/>
        </p:nvSpPr>
        <p:spPr>
          <a:xfrm>
            <a:off x="2692598" y="5952083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4" name="Rectangle 133"/>
          <p:cNvSpPr/>
          <p:nvPr/>
        </p:nvSpPr>
        <p:spPr>
          <a:xfrm>
            <a:off x="2692598" y="5561558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Rectangle 134"/>
          <p:cNvSpPr/>
          <p:nvPr/>
        </p:nvSpPr>
        <p:spPr>
          <a:xfrm>
            <a:off x="4857601" y="5561558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2800350" y="5600775"/>
            <a:ext cx="131083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8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不動産会社（宅建業者）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2800350" y="5764140"/>
            <a:ext cx="1223391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6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土地・不動産の売買・活用</a:t>
            </a:r>
          </a:p>
        </p:txBody>
      </p:sp>
      <p:sp>
        <p:nvSpPr>
          <p:cNvPr id="138" name="Rounded Rectangle 137"/>
          <p:cNvSpPr/>
          <p:nvPr/>
        </p:nvSpPr>
        <p:spPr>
          <a:xfrm>
            <a:off x="4953446" y="5561558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4953446" y="5561558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4953446" y="5952083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4953446" y="5561558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7118449" y="5561558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5061198" y="5600775"/>
            <a:ext cx="1485709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4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そのほかの専門家・実務家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5061198" y="5764140"/>
            <a:ext cx="1446847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8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弁理士・IT・デザイン・執筆など</a:t>
            </a:r>
          </a:p>
        </p:txBody>
      </p:sp>
      <p:sp>
        <p:nvSpPr>
          <p:cNvPr id="145" name="Rounded Rectangle 144"/>
          <p:cNvSpPr/>
          <p:nvPr/>
        </p:nvSpPr>
        <p:spPr>
          <a:xfrm>
            <a:off x="431899" y="6069508"/>
            <a:ext cx="6696074" cy="1870025"/>
          </a:xfrm>
          <a:prstGeom prst="roundRect">
            <a:avLst>
              <a:gd name="adj" fmla="val 1925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6" name="TextBox 145"/>
          <p:cNvSpPr txBox="1"/>
          <p:nvPr/>
        </p:nvSpPr>
        <p:spPr>
          <a:xfrm>
            <a:off x="590252" y="6203712"/>
            <a:ext cx="709228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160">
                <a:solidFill>
                  <a:srgbClr val="B89968"/>
                </a:solidFill>
                <a:latin typeface="Georgia"/>
                <a:ea typeface="Yu Mincho"/>
                <a:cs typeface="Yu Mincho"/>
              </a:rPr>
              <a:t>PARTNERS</a:t>
            </a:r>
          </a:p>
        </p:txBody>
      </p:sp>
      <p:pic>
        <p:nvPicPr>
          <p:cNvPr id="147" name="Picture 146" descr="アイコン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398" y="6176664"/>
            <a:ext cx="237529" cy="237529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1644104" y="6168868"/>
            <a:ext cx="3318751" cy="2504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71"/>
              </a:lnSpc>
              <a:spcBef>
                <a:spcPts val="0"/>
              </a:spcBef>
              <a:spcAft>
                <a:spcPts val="0"/>
              </a:spcAft>
            </a:pPr>
            <a:r>
              <a:rPr sz="1160" b="1" spc="-2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専門家・実務家のみなさまへ 共創パートナー募集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590252" y="6452800"/>
            <a:ext cx="5460566" cy="37719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10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専門性を、社会に届く形へ。勉強会・相談会を開き、レポートをつくり、ご自身の発信・ブランディング・マーケティングも一緒に進めます。</a:t>
            </a:r>
          </a:p>
        </p:txBody>
      </p:sp>
      <p:sp>
        <p:nvSpPr>
          <p:cNvPr id="150" name="Rounded Rectangle 149"/>
          <p:cNvSpPr/>
          <p:nvPr/>
        </p:nvSpPr>
        <p:spPr>
          <a:xfrm>
            <a:off x="595014" y="6903243"/>
            <a:ext cx="2820888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00533" y="6940301"/>
            <a:ext cx="2700147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6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報酬は役割と作業量に応じ、着手前に書面で（紹介料なし）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3483024" y="6903243"/>
            <a:ext cx="1687413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TextBox 152"/>
          <p:cNvSpPr txBox="1"/>
          <p:nvPr/>
        </p:nvSpPr>
        <p:spPr>
          <a:xfrm>
            <a:off x="3588543" y="6940301"/>
            <a:ext cx="1544002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5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参加費なし・顧客紹介の義務なし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595014" y="7163395"/>
            <a:ext cx="1801713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700533" y="7200453"/>
            <a:ext cx="1660588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2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他の事務所・団体との関わりは自由</a:t>
            </a:r>
          </a:p>
        </p:txBody>
      </p:sp>
      <p:sp>
        <p:nvSpPr>
          <p:cNvPr id="156" name="Rounded Rectangle 155"/>
          <p:cNvSpPr/>
          <p:nvPr/>
        </p:nvSpPr>
        <p:spPr>
          <a:xfrm>
            <a:off x="2463849" y="7163395"/>
            <a:ext cx="1906488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TextBox 156"/>
          <p:cNvSpPr txBox="1"/>
          <p:nvPr/>
        </p:nvSpPr>
        <p:spPr>
          <a:xfrm>
            <a:off x="2569368" y="7200453"/>
            <a:ext cx="1767459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お名前の掲載は、同意があるときだけ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90252" y="7417831"/>
            <a:ext cx="5460566" cy="43433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39"/>
              </a:lnSpc>
              <a:spcBef>
                <a:spcPts val="0"/>
              </a:spcBef>
              <a:spcAft>
                <a:spcPts val="0"/>
              </a:spcAft>
            </a:pPr>
            <a:r>
              <a:rPr sz="760" b="0" spc="-65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的な判断と、公開するかどうかの判断は、ご本人が行います。法定の業務は有資格者が担い、当社は進行役（PM）として全体をつなぎます。案件・受任・収益をお約束するものではありません。広告・報酬の扱いは資格ごとに異なるため、所属の会・団体の規程をご確認ください。</a:t>
            </a:r>
          </a:p>
        </p:txBody>
      </p:sp>
      <p:sp>
        <p:nvSpPr>
          <p:cNvPr id="159" name="Rounded Rectangle 158"/>
          <p:cNvSpPr/>
          <p:nvPr/>
        </p:nvSpPr>
        <p:spPr>
          <a:xfrm>
            <a:off x="6137374" y="6461819"/>
            <a:ext cx="782389" cy="782389"/>
          </a:xfrm>
          <a:prstGeom prst="roundRect">
            <a:avLst>
              <a:gd name="adj" fmla="val 4601"/>
            </a:avLst>
          </a:prstGeom>
          <a:solidFill>
            <a:srgbClr val="FFFFFF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0" name="Picture 159" descr="QRコード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012" y="6520457"/>
            <a:ext cx="665112" cy="665112"/>
          </a:xfrm>
          <a:prstGeom prst="rect">
            <a:avLst/>
          </a:prstGeom>
        </p:spPr>
      </p:pic>
      <p:sp>
        <p:nvSpPr>
          <p:cNvPr id="161" name="TextBox 160"/>
          <p:cNvSpPr txBox="1"/>
          <p:nvPr/>
        </p:nvSpPr>
        <p:spPr>
          <a:xfrm>
            <a:off x="6185642" y="7293941"/>
            <a:ext cx="686002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専門家の方へ</a:t>
            </a:r>
          </a:p>
        </p:txBody>
      </p:sp>
      <p:sp>
        <p:nvSpPr>
          <p:cNvPr id="162" name="TextBox 161"/>
          <p:cNvSpPr txBox="1"/>
          <p:nvPr/>
        </p:nvSpPr>
        <p:spPr>
          <a:xfrm>
            <a:off x="6219646" y="7438620"/>
            <a:ext cx="617993" cy="1234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72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参加のご案内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431899" y="8047434"/>
            <a:ext cx="6696074" cy="467617"/>
          </a:xfrm>
          <a:prstGeom prst="roundRect">
            <a:avLst>
              <a:gd name="adj" fmla="val 6158"/>
            </a:avLst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Rectangle 163"/>
          <p:cNvSpPr/>
          <p:nvPr/>
        </p:nvSpPr>
        <p:spPr>
          <a:xfrm>
            <a:off x="431899" y="8047434"/>
            <a:ext cx="28575" cy="467617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568474" y="8100500"/>
            <a:ext cx="6580529" cy="36042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19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事業一覧</a:t>
            </a:r>
            <a:r>
              <a:rPr sz="860" b="0" spc="-6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 AI活用・AI勉強会／組織マネジメント・人の悩み／有料職業紹介／相続・事業承継／M&amp;A・事業再生・廃業／お金・補助金・助成金／Web制作・ネット販売・集客／事務代行（BPO）／許認可・認定・社内ルール／徹底調査</a:t>
            </a:r>
          </a:p>
        </p:txBody>
      </p:sp>
      <p:sp>
        <p:nvSpPr>
          <p:cNvPr id="166" name="Rounded Rectangle 165"/>
          <p:cNvSpPr/>
          <p:nvPr/>
        </p:nvSpPr>
        <p:spPr>
          <a:xfrm>
            <a:off x="431899" y="8608516"/>
            <a:ext cx="6696074" cy="1267866"/>
          </a:xfrm>
          <a:prstGeom prst="roundRect">
            <a:avLst>
              <a:gd name="adj" fmla="val 2839"/>
            </a:avLst>
          </a:prstGeom>
          <a:solidFill>
            <a:srgbClr val="FFFFFF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7" name="Rectangle 166"/>
          <p:cNvSpPr/>
          <p:nvPr/>
        </p:nvSpPr>
        <p:spPr>
          <a:xfrm>
            <a:off x="431899" y="8608516"/>
            <a:ext cx="6696074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8" name="Rectangle 167"/>
          <p:cNvSpPr/>
          <p:nvPr/>
        </p:nvSpPr>
        <p:spPr>
          <a:xfrm>
            <a:off x="431899" y="9866858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Rectangle 168"/>
          <p:cNvSpPr/>
          <p:nvPr/>
        </p:nvSpPr>
        <p:spPr>
          <a:xfrm>
            <a:off x="431899" y="8608516"/>
            <a:ext cx="9525" cy="126786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0" name="Rectangle 169"/>
          <p:cNvSpPr/>
          <p:nvPr/>
        </p:nvSpPr>
        <p:spPr>
          <a:xfrm>
            <a:off x="7118449" y="8608516"/>
            <a:ext cx="9525" cy="126786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Rounded Rectangle 170"/>
          <p:cNvSpPr/>
          <p:nvPr/>
        </p:nvSpPr>
        <p:spPr>
          <a:xfrm>
            <a:off x="613469" y="8704212"/>
            <a:ext cx="638472" cy="638472"/>
          </a:xfrm>
          <a:prstGeom prst="roundRect">
            <a:avLst>
              <a:gd name="adj" fmla="val 56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2" name="Picture 171" descr="QRコード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107" y="8762851"/>
            <a:ext cx="521196" cy="521196"/>
          </a:xfrm>
          <a:prstGeom prst="rect">
            <a:avLst/>
          </a:prstGeom>
        </p:spPr>
      </p:pic>
      <p:sp>
        <p:nvSpPr>
          <p:cNvPr id="173" name="TextBox 172"/>
          <p:cNvSpPr txBox="1"/>
          <p:nvPr/>
        </p:nvSpPr>
        <p:spPr>
          <a:xfrm>
            <a:off x="681853" y="9392417"/>
            <a:ext cx="501407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公式LINE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26898" y="9535382"/>
            <a:ext cx="611466" cy="1268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99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@307qvmdt</a:t>
            </a:r>
          </a:p>
        </p:txBody>
      </p:sp>
      <p:sp>
        <p:nvSpPr>
          <p:cNvPr id="175" name="Rounded Rectangle 174"/>
          <p:cNvSpPr/>
          <p:nvPr/>
        </p:nvSpPr>
        <p:spPr>
          <a:xfrm>
            <a:off x="1423243" y="8704212"/>
            <a:ext cx="638472" cy="638472"/>
          </a:xfrm>
          <a:prstGeom prst="roundRect">
            <a:avLst>
              <a:gd name="adj" fmla="val 56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6" name="Picture 175" descr="QRコー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1881" y="8762851"/>
            <a:ext cx="521196" cy="521196"/>
          </a:xfrm>
          <a:prstGeom prst="rect">
            <a:avLst/>
          </a:prstGeom>
        </p:spPr>
      </p:pic>
      <p:sp>
        <p:nvSpPr>
          <p:cNvPr id="177" name="TextBox 176"/>
          <p:cNvSpPr txBox="1"/>
          <p:nvPr/>
        </p:nvSpPr>
        <p:spPr>
          <a:xfrm>
            <a:off x="1468094" y="9392417"/>
            <a:ext cx="548770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-3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公式サイト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1366155" y="9535382"/>
            <a:ext cx="752647" cy="25374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999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co-linkweb.com</a:t>
            </a:r>
          </a:p>
        </p:txBody>
      </p:sp>
      <p:sp>
        <p:nvSpPr>
          <p:cNvPr id="179" name="Rounded Rectangle 178"/>
          <p:cNvSpPr/>
          <p:nvPr/>
        </p:nvSpPr>
        <p:spPr>
          <a:xfrm>
            <a:off x="2233017" y="8704212"/>
            <a:ext cx="638472" cy="638472"/>
          </a:xfrm>
          <a:prstGeom prst="roundRect">
            <a:avLst>
              <a:gd name="adj" fmla="val 56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0" name="Picture 179" descr="QRコード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291655" y="8762851"/>
            <a:ext cx="521196" cy="521196"/>
          </a:xfrm>
          <a:prstGeom prst="rect">
            <a:avLst/>
          </a:prstGeom>
        </p:spPr>
      </p:pic>
      <p:sp>
        <p:nvSpPr>
          <p:cNvPr id="181" name="TextBox 180"/>
          <p:cNvSpPr txBox="1"/>
          <p:nvPr/>
        </p:nvSpPr>
        <p:spPr>
          <a:xfrm>
            <a:off x="2262687" y="9392417"/>
            <a:ext cx="579131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AI活用診断</a:t>
            </a:r>
          </a:p>
        </p:txBody>
      </p:sp>
      <p:sp>
        <p:nvSpPr>
          <p:cNvPr id="182" name="TextBox 181"/>
          <p:cNvSpPr txBox="1"/>
          <p:nvPr/>
        </p:nvSpPr>
        <p:spPr>
          <a:xfrm>
            <a:off x="2188758" y="9535382"/>
            <a:ext cx="726989" cy="1268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99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4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無料・7つの視点</a:t>
            </a:r>
          </a:p>
        </p:txBody>
      </p:sp>
      <p:sp>
        <p:nvSpPr>
          <p:cNvPr id="183" name="TextBox 182"/>
          <p:cNvSpPr txBox="1"/>
          <p:nvPr/>
        </p:nvSpPr>
        <p:spPr>
          <a:xfrm>
            <a:off x="3101131" y="8727239"/>
            <a:ext cx="265048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電話</a:t>
            </a:r>
          </a:p>
        </p:txBody>
      </p:sp>
      <p:sp>
        <p:nvSpPr>
          <p:cNvPr id="184" name="TextBox 183"/>
          <p:cNvSpPr txBox="1"/>
          <p:nvPr/>
        </p:nvSpPr>
        <p:spPr>
          <a:xfrm>
            <a:off x="3712964" y="8734811"/>
            <a:ext cx="2520562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60" b="1" spc="3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050-3155-1904</a:t>
            </a:r>
            <a:r>
              <a:rPr sz="86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 ／ info@co-link1618.com</a:t>
            </a:r>
          </a:p>
        </p:txBody>
      </p:sp>
      <p:sp>
        <p:nvSpPr>
          <p:cNvPr id="185" name="TextBox 184"/>
          <p:cNvSpPr txBox="1"/>
          <p:nvPr/>
        </p:nvSpPr>
        <p:spPr>
          <a:xfrm>
            <a:off x="3101131" y="8947058"/>
            <a:ext cx="29100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Web</a:t>
            </a:r>
          </a:p>
        </p:txBody>
      </p:sp>
      <p:sp>
        <p:nvSpPr>
          <p:cNvPr id="186" name="TextBox 185"/>
          <p:cNvSpPr txBox="1"/>
          <p:nvPr/>
        </p:nvSpPr>
        <p:spPr>
          <a:xfrm>
            <a:off x="3712964" y="8935581"/>
            <a:ext cx="2690431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https://co-linkweb.com/ ／ 公式LINE @307qvmdt</a:t>
            </a:r>
          </a:p>
        </p:txBody>
      </p:sp>
      <p:sp>
        <p:nvSpPr>
          <p:cNvPr id="187" name="TextBox 186"/>
          <p:cNvSpPr txBox="1"/>
          <p:nvPr/>
        </p:nvSpPr>
        <p:spPr>
          <a:xfrm>
            <a:off x="3101131" y="9156906"/>
            <a:ext cx="265048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本社</a:t>
            </a:r>
          </a:p>
        </p:txBody>
      </p:sp>
      <p:sp>
        <p:nvSpPr>
          <p:cNvPr id="188" name="TextBox 187"/>
          <p:cNvSpPr txBox="1"/>
          <p:nvPr/>
        </p:nvSpPr>
        <p:spPr>
          <a:xfrm>
            <a:off x="3712964" y="9145428"/>
            <a:ext cx="2466975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〒225-0015 横浜市青葉区荏田北1-2-1 Platform412</a:t>
            </a:r>
          </a:p>
        </p:txBody>
      </p:sp>
      <p:sp>
        <p:nvSpPr>
          <p:cNvPr id="189" name="TextBox 188"/>
          <p:cNvSpPr txBox="1"/>
          <p:nvPr/>
        </p:nvSpPr>
        <p:spPr>
          <a:xfrm>
            <a:off x="3101131" y="9366754"/>
            <a:ext cx="491844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函館支店</a:t>
            </a:r>
          </a:p>
        </p:txBody>
      </p:sp>
      <p:sp>
        <p:nvSpPr>
          <p:cNvPr id="190" name="TextBox 189"/>
          <p:cNvSpPr txBox="1"/>
          <p:nvPr/>
        </p:nvSpPr>
        <p:spPr>
          <a:xfrm>
            <a:off x="3712964" y="9355276"/>
            <a:ext cx="1660588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〒041-0813 函館市亀田本町3-21-2</a:t>
            </a:r>
          </a:p>
        </p:txBody>
      </p:sp>
      <p:sp>
        <p:nvSpPr>
          <p:cNvPr id="191" name="TextBox 190"/>
          <p:cNvSpPr txBox="1"/>
          <p:nvPr/>
        </p:nvSpPr>
        <p:spPr>
          <a:xfrm>
            <a:off x="3101131" y="9576601"/>
            <a:ext cx="491844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職業紹介</a:t>
            </a:r>
          </a:p>
        </p:txBody>
      </p:sp>
      <p:sp>
        <p:nvSpPr>
          <p:cNvPr id="192" name="TextBox 191"/>
          <p:cNvSpPr txBox="1"/>
          <p:nvPr/>
        </p:nvSpPr>
        <p:spPr>
          <a:xfrm>
            <a:off x="3712964" y="9593699"/>
            <a:ext cx="2055736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3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有料職業紹介 許可番号 </a:t>
            </a:r>
            <a:r>
              <a:rPr sz="1060" b="1" spc="2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14-ユ-302600</a:t>
            </a:r>
          </a:p>
        </p:txBody>
      </p:sp>
      <p:sp>
        <p:nvSpPr>
          <p:cNvPr id="193" name="TextBox 192"/>
          <p:cNvSpPr txBox="1"/>
          <p:nvPr/>
        </p:nvSpPr>
        <p:spPr>
          <a:xfrm>
            <a:off x="431899" y="10101238"/>
            <a:ext cx="6829996" cy="4251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16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6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書は一般的な情報提供であり、法律・税務・労務・投資等の個別の助言ではありません。個別のご判断は各分野の専門家にご確認ください。補助金・助成金の採択・受給を保証するものではありません。制度名・要件・上限額は年度・公募回により変わります。CO-LINKは公的な認定機関ではなく、当社の民間認定は公的認定とは異なります。本資料の記載内容は予告なく変更される場合があります。</a:t>
            </a:r>
          </a:p>
        </p:txBody>
      </p:sp>
      <p:sp>
        <p:nvSpPr>
          <p:cNvPr id="194" name="Oval 193"/>
          <p:cNvSpPr/>
          <p:nvPr/>
        </p:nvSpPr>
        <p:spPr>
          <a:xfrm>
            <a:off x="6355746" y="829758"/>
            <a:ext cx="572309" cy="57230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5" name="Oval 194"/>
          <p:cNvSpPr/>
          <p:nvPr/>
        </p:nvSpPr>
        <p:spPr>
          <a:xfrm>
            <a:off x="6368319" y="842331"/>
            <a:ext cx="547163" cy="5471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6" name="Picture 195" descr="写真（イメージ）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407943" y="881955"/>
            <a:ext cx="467915" cy="467915"/>
          </a:xfrm>
          <a:prstGeom prst="ellipse">
            <a:avLst/>
          </a:prstGeom>
        </p:spPr>
      </p:pic>
      <p:sp>
        <p:nvSpPr>
          <p:cNvPr id="197" name="Oval 196"/>
          <p:cNvSpPr/>
          <p:nvPr/>
        </p:nvSpPr>
        <p:spPr>
          <a:xfrm>
            <a:off x="6985736" y="1009691"/>
            <a:ext cx="392376" cy="392376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8" name="Oval 197"/>
          <p:cNvSpPr/>
          <p:nvPr/>
        </p:nvSpPr>
        <p:spPr>
          <a:xfrm>
            <a:off x="6998309" y="1022264"/>
            <a:ext cx="367230" cy="36723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9" name="Picture 198" descr="写真（イメージ）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37933" y="1061888"/>
            <a:ext cx="287982" cy="287982"/>
          </a:xfrm>
          <a:prstGeom prst="ellipse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5111914" y="719987"/>
            <a:ext cx="2159963" cy="2159963"/>
          </a:xfrm>
          <a:prstGeom prst="ellipse">
            <a:avLst/>
          </a:prstGeom>
          <a:solidFill>
            <a:srgbClr val="EFE5D0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4751920" y="359993"/>
            <a:ext cx="2879951" cy="2879951"/>
          </a:xfrm>
          <a:prstGeom prst="ellipse">
            <a:avLst/>
          </a:prstGeom>
          <a:noFill/>
          <a:ln w="8999">
            <a:solidFill>
              <a:srgbClr val="1B365D">
                <a:alpha val="11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319927" y="-71998"/>
            <a:ext cx="3743937" cy="3743937"/>
          </a:xfrm>
          <a:prstGeom prst="ellipse">
            <a:avLst/>
          </a:prstGeom>
          <a:noFill/>
          <a:ln w="8999">
            <a:solidFill>
              <a:srgbClr val="1B365D">
                <a:alpha val="9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815936" y="-575990"/>
            <a:ext cx="4751920" cy="4751920"/>
          </a:xfrm>
          <a:prstGeom prst="ellipse">
            <a:avLst/>
          </a:prstGeom>
          <a:noFill/>
          <a:ln w="8999">
            <a:solidFill>
              <a:srgbClr val="1B365D">
                <a:alpha val="7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3239945" y="-1151980"/>
            <a:ext cx="5903901" cy="5903901"/>
          </a:xfrm>
          <a:prstGeom prst="ellipse">
            <a:avLst/>
          </a:prstGeom>
          <a:noFill/>
          <a:ln w="8999">
            <a:solidFill>
              <a:srgbClr val="1B365D">
                <a:alpha val="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4985916" y="593990"/>
            <a:ext cx="2411959" cy="2411959"/>
          </a:xfrm>
          <a:prstGeom prst="ellipse">
            <a:avLst/>
          </a:prstGeom>
          <a:noFill/>
          <a:ln w="16199">
            <a:solidFill>
              <a:srgbClr val="B89968">
                <a:alpha val="7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-719987" y="8495857"/>
            <a:ext cx="1871968" cy="1871968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1295978" y="7919867"/>
            <a:ext cx="3023949" cy="3023949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-1943967" y="7271878"/>
            <a:ext cx="4319927" cy="4319927"/>
          </a:xfrm>
          <a:prstGeom prst="ellipse">
            <a:avLst/>
          </a:prstGeom>
          <a:noFill/>
          <a:ln w="8999">
            <a:solidFill>
              <a:srgbClr val="1B365D">
                <a:alpha val="6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-2663955" y="6551890"/>
            <a:ext cx="5759903" cy="5759903"/>
          </a:xfrm>
          <a:prstGeom prst="ellipse">
            <a:avLst/>
          </a:prstGeom>
          <a:noFill/>
          <a:ln w="8999">
            <a:solidFill>
              <a:srgbClr val="1B365D">
                <a:alpha val="45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-1619972" y="7595872"/>
            <a:ext cx="3671938" cy="3671938"/>
          </a:xfrm>
          <a:prstGeom prst="ellipse">
            <a:avLst/>
          </a:prstGeom>
          <a:noFill/>
          <a:ln w="12599">
            <a:solidFill>
              <a:srgbClr val="B89968">
                <a:alpha val="35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-1511974" y="3455942"/>
            <a:ext cx="2447959" cy="2447959"/>
          </a:xfrm>
          <a:prstGeom prst="ellipse">
            <a:avLst/>
          </a:prstGeom>
          <a:solidFill>
            <a:srgbClr val="E7EDF4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911884" y="6371893"/>
            <a:ext cx="935984" cy="935984"/>
          </a:xfrm>
          <a:prstGeom prst="ellipse">
            <a:avLst/>
          </a:prstGeom>
          <a:solidFill>
            <a:srgbClr val="E7EDF4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icture 14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9" y="170854"/>
            <a:ext cx="647997" cy="6479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209377" y="304978"/>
            <a:ext cx="1460206" cy="2133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</a:t>
            </a:r>
            <a:r>
              <a:rPr sz="1400" b="1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09377" y="525023"/>
            <a:ext cx="233505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0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Co-operation · Co-creation · Co-working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61352" y="267616"/>
            <a:ext cx="1566621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1B365D"/>
                </a:solidFill>
                <a:latin typeface="Georgia"/>
                <a:ea typeface="Yu Mincho"/>
                <a:cs typeface="Yu Mincho"/>
              </a:rPr>
              <a:t>SUCCESSION &amp; LEGAL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597482" y="424249"/>
            <a:ext cx="1530491" cy="1543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-1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相続・土地・事業承継・法務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78101" y="577482"/>
            <a:ext cx="649872" cy="1371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080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8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03 おもて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1899" y="845790"/>
            <a:ext cx="1339214" cy="2158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1771114" y="845790"/>
            <a:ext cx="5356859" cy="2158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31899" y="1042858"/>
            <a:ext cx="5140713" cy="81787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3219"/>
              </a:lnSpc>
              <a:spcBef>
                <a:spcPts val="0"/>
              </a:spcBef>
              <a:spcAft>
                <a:spcPts val="0"/>
              </a:spcAft>
            </a:pPr>
            <a:r>
              <a:rPr sz="2300" b="1" spc="46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「</a:t>
            </a:r>
            <a:r>
              <a:rPr sz="2300" b="1" spc="46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まだ先」にしないで。</a:t>
            </a:r>
          </a:p>
          <a:p>
            <a:pPr algn="l">
              <a:lnSpc>
                <a:spcPts val="3219"/>
              </a:lnSpc>
              <a:spcBef>
                <a:spcPts val="0"/>
              </a:spcBef>
              <a:spcAft>
                <a:spcPts val="0"/>
              </a:spcAft>
            </a:pPr>
            <a:r>
              <a:rPr sz="2300" b="1" spc="46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相続</a:t>
            </a:r>
            <a:r>
              <a:rPr sz="2300" b="1" spc="46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も、</a:t>
            </a:r>
            <a:r>
              <a:rPr sz="2300" b="1" spc="46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承継</a:t>
            </a:r>
            <a:r>
              <a:rPr sz="2300" b="1" spc="46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も、法律のことも。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31899" y="2008481"/>
            <a:ext cx="5140713" cy="49809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961"/>
              </a:lnSpc>
              <a:spcBef>
                <a:spcPts val="0"/>
              </a:spcBef>
              <a:spcAft>
                <a:spcPts val="0"/>
              </a:spcAft>
            </a:pPr>
            <a:r>
              <a:rPr sz="1060" b="0" spc="-11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親の土地・預貯金・株式・会社・</a:t>
            </a:r>
            <a:r>
              <a:rPr sz="1060" b="1" spc="-11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暗号資産</a:t>
            </a:r>
            <a:r>
              <a:rPr sz="1060" b="0" spc="-11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、契約やトラブルへの備え。</a:t>
            </a:r>
            <a:r>
              <a:rPr sz="1060" b="1" spc="-11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家族・土地・会社・法律をまとめて整理</a:t>
            </a:r>
            <a:r>
              <a:rPr sz="1060" b="0" spc="-11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し、弁護士・税理士・司法書士などの専門家とつなぎます。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31899" y="2651224"/>
            <a:ext cx="6696074" cy="925710"/>
          </a:xfrm>
          <a:prstGeom prst="roundRect">
            <a:avLst>
              <a:gd name="adj" fmla="val 3888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31899" y="2651224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431899" y="3567410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431899" y="2651224"/>
            <a:ext cx="28575" cy="92571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7118449" y="2651224"/>
            <a:ext cx="9525" cy="92571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04391" y="2737862"/>
            <a:ext cx="1974216" cy="23748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869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5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こんなお悩み、ありませんか？</a:t>
            </a:r>
          </a:p>
        </p:txBody>
      </p:sp>
      <p:pic>
        <p:nvPicPr>
          <p:cNvPr id="31" name="Picture 30" descr="アイコ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391" y="3034903"/>
            <a:ext cx="194369" cy="1943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863500" y="3035299"/>
            <a:ext cx="999934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4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相続でもめている</a:t>
            </a:r>
          </a:p>
        </p:txBody>
      </p:sp>
      <p:pic>
        <p:nvPicPr>
          <p:cNvPr id="33" name="Picture 32" descr="アイコ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3738" y="3034903"/>
            <a:ext cx="194369" cy="194369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3022848" y="3035299"/>
            <a:ext cx="902779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2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後継者がいない</a:t>
            </a:r>
          </a:p>
        </p:txBody>
      </p:sp>
      <p:pic>
        <p:nvPicPr>
          <p:cNvPr id="35" name="Picture 34" descr="アイコ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3085" y="3034903"/>
            <a:ext cx="194369" cy="194369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5182195" y="3035299"/>
            <a:ext cx="893064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3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会社を畳みたい</a:t>
            </a:r>
          </a:p>
        </p:txBody>
      </p:sp>
      <p:pic>
        <p:nvPicPr>
          <p:cNvPr id="37" name="Picture 36" descr="アイコン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91" y="3279576"/>
            <a:ext cx="194369" cy="194369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863500" y="3279973"/>
            <a:ext cx="1233106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5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土地を持て余している</a:t>
            </a:r>
          </a:p>
        </p:txBody>
      </p:sp>
      <p:pic>
        <p:nvPicPr>
          <p:cNvPr id="39" name="Picture 38" descr="アイコン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63738" y="3279576"/>
            <a:ext cx="194369" cy="194369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3022848" y="3279973"/>
            <a:ext cx="1524571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1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暗号資産の引き継ぎが不安</a:t>
            </a:r>
          </a:p>
        </p:txBody>
      </p:sp>
      <p:pic>
        <p:nvPicPr>
          <p:cNvPr id="41" name="Picture 40" descr="アイコン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23085" y="3279576"/>
            <a:ext cx="194369" cy="194369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5182195" y="3279973"/>
            <a:ext cx="1213675" cy="1778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spc="-6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法律のトラブルがある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1899" y="3720851"/>
            <a:ext cx="3286869" cy="1201340"/>
          </a:xfrm>
          <a:prstGeom prst="roundRect">
            <a:avLst>
              <a:gd name="adj" fmla="val 29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431899" y="3720851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431899" y="4912667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Rectangle 45"/>
          <p:cNvSpPr/>
          <p:nvPr/>
        </p:nvSpPr>
        <p:spPr>
          <a:xfrm>
            <a:off x="431899" y="3720851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ectangle 46"/>
          <p:cNvSpPr/>
          <p:nvPr/>
        </p:nvSpPr>
        <p:spPr>
          <a:xfrm>
            <a:off x="3709243" y="3720851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549340" y="3790222"/>
            <a:ext cx="309529" cy="30952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560141" y="3801022"/>
            <a:ext cx="287929" cy="287929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585341" y="3826222"/>
            <a:ext cx="237529" cy="23752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636478" y="3827770"/>
            <a:ext cx="135254" cy="2266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A</a:t>
            </a:r>
          </a:p>
        </p:txBody>
      </p:sp>
      <p:pic>
        <p:nvPicPr>
          <p:cNvPr id="52" name="Picture 51" descr="アイコン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047" y="3826222"/>
            <a:ext cx="237529" cy="237529"/>
          </a:xfrm>
          <a:prstGeom prst="rect">
            <a:avLst/>
          </a:prstGeom>
        </p:spPr>
      </p:pic>
      <p:sp>
        <p:nvSpPr>
          <p:cNvPr id="53" name="TextBox 52"/>
          <p:cNvSpPr txBox="1"/>
          <p:nvPr/>
        </p:nvSpPr>
        <p:spPr>
          <a:xfrm>
            <a:off x="1218753" y="3834526"/>
            <a:ext cx="1368060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5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相続・ご家族の資産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85341" y="4080315"/>
            <a:ext cx="1670304" cy="1910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7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財産と気持ちを、早めに整える</a:t>
            </a:r>
          </a:p>
        </p:txBody>
      </p:sp>
      <p:sp>
        <p:nvSpPr>
          <p:cNvPr id="55" name="Oval 54"/>
          <p:cNvSpPr/>
          <p:nvPr/>
        </p:nvSpPr>
        <p:spPr>
          <a:xfrm>
            <a:off x="597303" y="4399764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714821" y="4300239"/>
            <a:ext cx="2408681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10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財産の棚卸し（預貯金・不動産・株式・暗号資産）</a:t>
            </a:r>
          </a:p>
        </p:txBody>
      </p:sp>
      <p:sp>
        <p:nvSpPr>
          <p:cNvPr id="57" name="Oval 56"/>
          <p:cNvSpPr/>
          <p:nvPr/>
        </p:nvSpPr>
        <p:spPr>
          <a:xfrm>
            <a:off x="597303" y="4578358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14821" y="4478833"/>
            <a:ext cx="1320546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7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遺産分割・遺言・生前対策</a:t>
            </a:r>
          </a:p>
        </p:txBody>
      </p:sp>
      <p:sp>
        <p:nvSpPr>
          <p:cNvPr id="59" name="Oval 58"/>
          <p:cNvSpPr/>
          <p:nvPr/>
        </p:nvSpPr>
        <p:spPr>
          <a:xfrm>
            <a:off x="597303" y="4756952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714821" y="4657427"/>
            <a:ext cx="1612011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3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相続登記・相続税の期限の管理</a:t>
            </a:r>
          </a:p>
        </p:txBody>
      </p:sp>
      <p:sp>
        <p:nvSpPr>
          <p:cNvPr id="61" name="Rounded Rectangle 60"/>
          <p:cNvSpPr/>
          <p:nvPr/>
        </p:nvSpPr>
        <p:spPr>
          <a:xfrm>
            <a:off x="3841105" y="3720851"/>
            <a:ext cx="3286869" cy="1201340"/>
          </a:xfrm>
          <a:prstGeom prst="roundRect">
            <a:avLst>
              <a:gd name="adj" fmla="val 29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3841105" y="3720851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3841105" y="4912667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3841105" y="3720851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Rectangle 64"/>
          <p:cNvSpPr/>
          <p:nvPr/>
        </p:nvSpPr>
        <p:spPr>
          <a:xfrm>
            <a:off x="7118449" y="3720851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3958546" y="3790222"/>
            <a:ext cx="309529" cy="30952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3969346" y="3801022"/>
            <a:ext cx="287929" cy="287929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3994546" y="3826222"/>
            <a:ext cx="237529" cy="23752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4055399" y="3827770"/>
            <a:ext cx="115823" cy="2266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B</a:t>
            </a:r>
          </a:p>
        </p:txBody>
      </p:sp>
      <p:pic>
        <p:nvPicPr>
          <p:cNvPr id="70" name="Picture 69" descr="アイコン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311253" y="3826222"/>
            <a:ext cx="237529" cy="237529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4627959" y="3834526"/>
            <a:ext cx="911735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76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土地・不動産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994546" y="4080315"/>
            <a:ext cx="1757743" cy="1910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9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持て余す土地を「放置」にしない</a:t>
            </a:r>
          </a:p>
        </p:txBody>
      </p:sp>
      <p:sp>
        <p:nvSpPr>
          <p:cNvPr id="73" name="Oval 72"/>
          <p:cNvSpPr/>
          <p:nvPr/>
        </p:nvSpPr>
        <p:spPr>
          <a:xfrm>
            <a:off x="4006509" y="4399764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4124027" y="4300239"/>
            <a:ext cx="1971484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7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相続した土地・空き家・共有名義の整理</a:t>
            </a:r>
          </a:p>
        </p:txBody>
      </p:sp>
      <p:sp>
        <p:nvSpPr>
          <p:cNvPr id="75" name="Oval 74"/>
          <p:cNvSpPr/>
          <p:nvPr/>
        </p:nvSpPr>
        <p:spPr>
          <a:xfrm>
            <a:off x="4006509" y="4578358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TextBox 75"/>
          <p:cNvSpPr txBox="1"/>
          <p:nvPr/>
        </p:nvSpPr>
        <p:spPr>
          <a:xfrm>
            <a:off x="4124027" y="4478833"/>
            <a:ext cx="1660588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6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活用・売却・管理の選び方を整理</a:t>
            </a:r>
          </a:p>
        </p:txBody>
      </p:sp>
      <p:sp>
        <p:nvSpPr>
          <p:cNvPr id="77" name="Oval 76"/>
          <p:cNvSpPr/>
          <p:nvPr/>
        </p:nvSpPr>
        <p:spPr>
          <a:xfrm>
            <a:off x="4006509" y="4756952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TextBox 77"/>
          <p:cNvSpPr txBox="1"/>
          <p:nvPr/>
        </p:nvSpPr>
        <p:spPr>
          <a:xfrm>
            <a:off x="4124027" y="4657427"/>
            <a:ext cx="1553718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相続土地国庫帰属制度の検討</a:t>
            </a:r>
          </a:p>
        </p:txBody>
      </p:sp>
      <p:sp>
        <p:nvSpPr>
          <p:cNvPr id="79" name="Rounded Rectangle 78"/>
          <p:cNvSpPr/>
          <p:nvPr/>
        </p:nvSpPr>
        <p:spPr>
          <a:xfrm>
            <a:off x="431899" y="5030092"/>
            <a:ext cx="3286869" cy="1201340"/>
          </a:xfrm>
          <a:prstGeom prst="roundRect">
            <a:avLst>
              <a:gd name="adj" fmla="val 29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>
            <a:off x="431899" y="5030092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>
            <a:off x="431899" y="6221908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31899" y="5030092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3709243" y="5030092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549340" y="5099463"/>
            <a:ext cx="309529" cy="30952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560141" y="5110263"/>
            <a:ext cx="287929" cy="287929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585341" y="5135463"/>
            <a:ext cx="237529" cy="23752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36478" y="5137011"/>
            <a:ext cx="135254" cy="2266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C</a:t>
            </a:r>
          </a:p>
        </p:txBody>
      </p:sp>
      <p:pic>
        <p:nvPicPr>
          <p:cNvPr id="88" name="Picture 87" descr="アイコン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02047" y="5135463"/>
            <a:ext cx="237529" cy="237529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1218753" y="5143767"/>
            <a:ext cx="1112269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5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事業承継・M&amp;A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585341" y="5389556"/>
            <a:ext cx="1689735" cy="1910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6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後継者・自社株・“出口”を設計</a:t>
            </a:r>
          </a:p>
        </p:txBody>
      </p:sp>
      <p:sp>
        <p:nvSpPr>
          <p:cNvPr id="91" name="Oval 90"/>
          <p:cNvSpPr/>
          <p:nvPr/>
        </p:nvSpPr>
        <p:spPr>
          <a:xfrm>
            <a:off x="597303" y="5709005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714821" y="5609480"/>
            <a:ext cx="1884045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6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後継者・自社株・事業用資産の棚卸し</a:t>
            </a:r>
          </a:p>
        </p:txBody>
      </p:sp>
      <p:sp>
        <p:nvSpPr>
          <p:cNvPr id="93" name="Oval 92"/>
          <p:cNvSpPr/>
          <p:nvPr/>
        </p:nvSpPr>
        <p:spPr>
          <a:xfrm>
            <a:off x="597303" y="5887599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714821" y="5788074"/>
            <a:ext cx="1349692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5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借入・個人保証の引き継ぎ</a:t>
            </a:r>
          </a:p>
        </p:txBody>
      </p:sp>
      <p:sp>
        <p:nvSpPr>
          <p:cNvPr id="95" name="Oval 94"/>
          <p:cNvSpPr/>
          <p:nvPr/>
        </p:nvSpPr>
        <p:spPr>
          <a:xfrm>
            <a:off x="597303" y="6066193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14821" y="5966668"/>
            <a:ext cx="1796605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10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M&amp;A・事業再生・会社の解散（廃業）</a:t>
            </a:r>
          </a:p>
        </p:txBody>
      </p:sp>
      <p:sp>
        <p:nvSpPr>
          <p:cNvPr id="97" name="Rounded Rectangle 96"/>
          <p:cNvSpPr/>
          <p:nvPr/>
        </p:nvSpPr>
        <p:spPr>
          <a:xfrm>
            <a:off x="3841105" y="5030092"/>
            <a:ext cx="3286869" cy="1201340"/>
          </a:xfrm>
          <a:prstGeom prst="roundRect">
            <a:avLst>
              <a:gd name="adj" fmla="val 299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3841105" y="5030092"/>
            <a:ext cx="3286869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3841105" y="6221908"/>
            <a:ext cx="3286869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>
            <a:off x="3841105" y="5030092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>
            <a:off x="7118449" y="5030092"/>
            <a:ext cx="9525" cy="120134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3958546" y="5099463"/>
            <a:ext cx="309529" cy="30952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3969346" y="5110263"/>
            <a:ext cx="287929" cy="287929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3994546" y="5135463"/>
            <a:ext cx="237529" cy="237529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4045684" y="5137011"/>
            <a:ext cx="135254" cy="2266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785"/>
              </a:lnSpc>
              <a:spcBef>
                <a:spcPts val="0"/>
              </a:spcBef>
              <a:spcAft>
                <a:spcPts val="0"/>
              </a:spcAft>
            </a:pPr>
            <a:r>
              <a:rPr sz="1050" b="1">
                <a:solidFill>
                  <a:srgbClr val="FFFFFF"/>
                </a:solidFill>
                <a:latin typeface="Georgia"/>
                <a:ea typeface="Yu Mincho"/>
                <a:cs typeface="Yu Mincho"/>
              </a:rPr>
              <a:t>D</a:t>
            </a:r>
          </a:p>
        </p:txBody>
      </p:sp>
      <p:pic>
        <p:nvPicPr>
          <p:cNvPr id="106" name="Picture 105" descr="アイコン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311253" y="5135463"/>
            <a:ext cx="237529" cy="237529"/>
          </a:xfrm>
          <a:prstGeom prst="rect">
            <a:avLst/>
          </a:prstGeom>
        </p:spPr>
      </p:pic>
      <p:sp>
        <p:nvSpPr>
          <p:cNvPr id="107" name="TextBox 106"/>
          <p:cNvSpPr txBox="1"/>
          <p:nvPr/>
        </p:nvSpPr>
        <p:spPr>
          <a:xfrm>
            <a:off x="4627959" y="5143767"/>
            <a:ext cx="1597741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9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法務・コンプライアンス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3994546" y="5389556"/>
            <a:ext cx="1786890" cy="1910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7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トラブルの前に、仕組みで備える</a:t>
            </a:r>
          </a:p>
        </p:txBody>
      </p:sp>
      <p:sp>
        <p:nvSpPr>
          <p:cNvPr id="109" name="Oval 108"/>
          <p:cNvSpPr/>
          <p:nvPr/>
        </p:nvSpPr>
        <p:spPr>
          <a:xfrm>
            <a:off x="4006509" y="5709005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TextBox 109"/>
          <p:cNvSpPr txBox="1"/>
          <p:nvPr/>
        </p:nvSpPr>
        <p:spPr>
          <a:xfrm>
            <a:off x="4124027" y="5609480"/>
            <a:ext cx="1262253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41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契約書・社内規程の整備</a:t>
            </a:r>
          </a:p>
        </p:txBody>
      </p:sp>
      <p:sp>
        <p:nvSpPr>
          <p:cNvPr id="111" name="Oval 110"/>
          <p:cNvSpPr/>
          <p:nvPr/>
        </p:nvSpPr>
        <p:spPr>
          <a:xfrm>
            <a:off x="4006509" y="5887599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TextBox 111"/>
          <p:cNvSpPr txBox="1"/>
          <p:nvPr/>
        </p:nvSpPr>
        <p:spPr>
          <a:xfrm>
            <a:off x="4124027" y="5788074"/>
            <a:ext cx="1475994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4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トラブルの予防と初動の整理</a:t>
            </a:r>
          </a:p>
        </p:txBody>
      </p:sp>
      <p:sp>
        <p:nvSpPr>
          <p:cNvPr id="113" name="Oval 112"/>
          <p:cNvSpPr/>
          <p:nvPr/>
        </p:nvSpPr>
        <p:spPr>
          <a:xfrm>
            <a:off x="4006509" y="6066193"/>
            <a:ext cx="40778" cy="40778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4124027" y="5966668"/>
            <a:ext cx="1660588" cy="1714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6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労務・個人情報などの体制づくり</a:t>
            </a:r>
          </a:p>
        </p:txBody>
      </p:sp>
      <p:sp>
        <p:nvSpPr>
          <p:cNvPr id="115" name="Rounded Rectangle 114"/>
          <p:cNvSpPr/>
          <p:nvPr/>
        </p:nvSpPr>
        <p:spPr>
          <a:xfrm>
            <a:off x="431899" y="6375350"/>
            <a:ext cx="6696074" cy="1443483"/>
          </a:xfrm>
          <a:prstGeom prst="roundRect">
            <a:avLst>
              <a:gd name="adj" fmla="val 2493"/>
            </a:avLst>
          </a:prstGeom>
          <a:gradFill rotWithShape="1">
            <a:gsLst>
              <a:gs pos="0">
                <a:srgbClr val="FFFFFF"/>
              </a:gs>
              <a:gs pos="100000">
                <a:srgbClr val="FAF6EC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>
            <a:off x="431899" y="6375350"/>
            <a:ext cx="6696074" cy="19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431899" y="7809309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431899" y="6375350"/>
            <a:ext cx="9525" cy="1443483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7118449" y="6375350"/>
            <a:ext cx="9525" cy="1443483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0" name="Picture 119" descr="アイコン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85341" y="6495157"/>
            <a:ext cx="237529" cy="237529"/>
          </a:xfrm>
          <a:prstGeom prst="rect">
            <a:avLst/>
          </a:prstGeom>
        </p:spPr>
      </p:pic>
      <p:sp>
        <p:nvSpPr>
          <p:cNvPr id="121" name="TextBox 120"/>
          <p:cNvSpPr txBox="1"/>
          <p:nvPr/>
        </p:nvSpPr>
        <p:spPr>
          <a:xfrm>
            <a:off x="909191" y="6503461"/>
            <a:ext cx="2720488" cy="20574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20"/>
              </a:lnSpc>
              <a:spcBef>
                <a:spcPts val="0"/>
              </a:spcBef>
              <a:spcAft>
                <a:spcPts val="0"/>
              </a:spcAft>
            </a:pPr>
            <a:r>
              <a:rPr sz="1200" b="1" spc="-11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暗号資産（暗号通貨）も、ご相談ください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621208" y="6741322"/>
            <a:ext cx="3778567" cy="17322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1" spc="-73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家族が存在を知らない口座・ウォレットは、引き継げないおそれがあります。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585341" y="6956077"/>
            <a:ext cx="2057697" cy="446484"/>
          </a:xfrm>
          <a:prstGeom prst="roundRect">
            <a:avLst>
              <a:gd name="adj" fmla="val 483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Rectangle 123"/>
          <p:cNvSpPr/>
          <p:nvPr/>
        </p:nvSpPr>
        <p:spPr>
          <a:xfrm>
            <a:off x="585341" y="6956077"/>
            <a:ext cx="28575" cy="446484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TextBox 124"/>
          <p:cNvSpPr txBox="1"/>
          <p:nvPr/>
        </p:nvSpPr>
        <p:spPr>
          <a:xfrm>
            <a:off x="700236" y="6988325"/>
            <a:ext cx="290702" cy="2072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把握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700236" y="7193399"/>
            <a:ext cx="1563433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4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取引所の口座・保有銘柄の棚卸し</a:t>
            </a:r>
          </a:p>
        </p:txBody>
      </p:sp>
      <p:sp>
        <p:nvSpPr>
          <p:cNvPr id="127" name="Rounded Rectangle 126"/>
          <p:cNvSpPr/>
          <p:nvPr/>
        </p:nvSpPr>
        <p:spPr>
          <a:xfrm>
            <a:off x="2750939" y="6956077"/>
            <a:ext cx="2057846" cy="446484"/>
          </a:xfrm>
          <a:prstGeom prst="roundRect">
            <a:avLst>
              <a:gd name="adj" fmla="val 483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Rectangle 127"/>
          <p:cNvSpPr/>
          <p:nvPr/>
        </p:nvSpPr>
        <p:spPr>
          <a:xfrm>
            <a:off x="2750939" y="6956077"/>
            <a:ext cx="28575" cy="446484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2865834" y="6988325"/>
            <a:ext cx="290702" cy="2072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設計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2865834" y="7193399"/>
            <a:ext cx="1544002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5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管理の方法と、ご家族への伝え方</a:t>
            </a:r>
          </a:p>
        </p:txBody>
      </p:sp>
      <p:sp>
        <p:nvSpPr>
          <p:cNvPr id="131" name="Rounded Rectangle 130"/>
          <p:cNvSpPr/>
          <p:nvPr/>
        </p:nvSpPr>
        <p:spPr>
          <a:xfrm>
            <a:off x="4916685" y="6956077"/>
            <a:ext cx="2057846" cy="446484"/>
          </a:xfrm>
          <a:prstGeom prst="roundRect">
            <a:avLst>
              <a:gd name="adj" fmla="val 483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2" name="Rectangle 131"/>
          <p:cNvSpPr/>
          <p:nvPr/>
        </p:nvSpPr>
        <p:spPr>
          <a:xfrm>
            <a:off x="4916685" y="6956077"/>
            <a:ext cx="28575" cy="446484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5031581" y="6988325"/>
            <a:ext cx="290702" cy="20726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32"/>
              </a:lnSpc>
              <a:spcBef>
                <a:spcPts val="0"/>
              </a:spcBef>
              <a:spcAft>
                <a:spcPts val="0"/>
              </a:spcAft>
            </a:pPr>
            <a:r>
              <a:rPr sz="96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連携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5031581" y="7193399"/>
            <a:ext cx="1631442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5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評価・税金は税理士、紛争は弁護士</a:t>
            </a:r>
          </a:p>
        </p:txBody>
      </p:sp>
      <p:sp>
        <p:nvSpPr>
          <p:cNvPr id="135" name="Rounded Rectangle 134"/>
          <p:cNvSpPr/>
          <p:nvPr/>
        </p:nvSpPr>
        <p:spPr>
          <a:xfrm>
            <a:off x="585341" y="7452866"/>
            <a:ext cx="6389191" cy="270123"/>
          </a:xfrm>
          <a:prstGeom prst="roundRect">
            <a:avLst>
              <a:gd name="adj" fmla="val 13327"/>
            </a:avLst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6" name="TextBox 135"/>
          <p:cNvSpPr txBox="1"/>
          <p:nvPr/>
        </p:nvSpPr>
        <p:spPr>
          <a:xfrm>
            <a:off x="664517" y="7487437"/>
            <a:ext cx="4419790" cy="1910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03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5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売買の勧誘・個別の投資助言は行いません。一般的な情報提供・整理の支援です。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431899" y="7934027"/>
            <a:ext cx="6696074" cy="345727"/>
          </a:xfrm>
          <a:prstGeom prst="roundRect">
            <a:avLst>
              <a:gd name="adj" fmla="val 10412"/>
            </a:avLst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8" name="Rectangle 137"/>
          <p:cNvSpPr/>
          <p:nvPr/>
        </p:nvSpPr>
        <p:spPr>
          <a:xfrm>
            <a:off x="431899" y="7934027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Rectangle 138"/>
          <p:cNvSpPr/>
          <p:nvPr/>
        </p:nvSpPr>
        <p:spPr>
          <a:xfrm>
            <a:off x="431899" y="8270230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0" name="Rectangle 139"/>
          <p:cNvSpPr/>
          <p:nvPr/>
        </p:nvSpPr>
        <p:spPr>
          <a:xfrm>
            <a:off x="431899" y="7934027"/>
            <a:ext cx="28575" cy="345727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Rectangle 140"/>
          <p:cNvSpPr/>
          <p:nvPr/>
        </p:nvSpPr>
        <p:spPr>
          <a:xfrm>
            <a:off x="7118449" y="7934027"/>
            <a:ext cx="9525" cy="345727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TextBox 141"/>
          <p:cNvSpPr txBox="1"/>
          <p:nvPr/>
        </p:nvSpPr>
        <p:spPr>
          <a:xfrm>
            <a:off x="589954" y="7995370"/>
            <a:ext cx="1097089" cy="2115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65"/>
              </a:lnSpc>
              <a:spcBef>
                <a:spcPts val="0"/>
              </a:spcBef>
              <a:spcAft>
                <a:spcPts val="0"/>
              </a:spcAft>
            </a:pPr>
            <a:r>
              <a:rPr sz="980" b="1" spc="-5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知っておきたい期限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772096" y="8003113"/>
            <a:ext cx="1388554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6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相続登記は</a:t>
            </a:r>
            <a:r>
              <a:rPr sz="900" b="1" spc="-6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3年以内</a:t>
            </a:r>
            <a:r>
              <a:rPr sz="900" b="0" spc="-6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（義務）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2343596" y="8116460"/>
            <a:ext cx="409574" cy="64770"/>
          </a:xfrm>
          <a:prstGeom prst="rect">
            <a:avLst/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3239988" y="8003113"/>
            <a:ext cx="1456563" cy="19430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53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相続税の申告は</a:t>
            </a:r>
            <a:r>
              <a:rPr sz="90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10か月以内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4040088" y="8116460"/>
            <a:ext cx="590549" cy="64770"/>
          </a:xfrm>
          <a:prstGeom prst="rect">
            <a:avLst/>
          </a:prstGeom>
          <a:solidFill>
            <a:srgbClr val="EFE5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TextBox 146"/>
          <p:cNvSpPr txBox="1"/>
          <p:nvPr/>
        </p:nvSpPr>
        <p:spPr>
          <a:xfrm>
            <a:off x="5712618" y="8015099"/>
            <a:ext cx="1339977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-10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根拠は「裏面」へ（一般情報）</a:t>
            </a:r>
          </a:p>
        </p:txBody>
      </p:sp>
      <p:sp>
        <p:nvSpPr>
          <p:cNvPr id="148" name="Rounded Rectangle 147"/>
          <p:cNvSpPr/>
          <p:nvPr/>
        </p:nvSpPr>
        <p:spPr>
          <a:xfrm>
            <a:off x="431899" y="8459688"/>
            <a:ext cx="6696074" cy="934194"/>
          </a:xfrm>
          <a:prstGeom prst="roundRect">
            <a:avLst>
              <a:gd name="adj" fmla="val 3853"/>
            </a:avLst>
          </a:prstGeom>
          <a:gradFill rotWithShape="1">
            <a:gsLst>
              <a:gs pos="0">
                <a:srgbClr val="FFFDF8"/>
              </a:gs>
              <a:gs pos="100000">
                <a:srgbClr val="EFE5D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Rounded Rectangle 148"/>
          <p:cNvSpPr/>
          <p:nvPr/>
        </p:nvSpPr>
        <p:spPr>
          <a:xfrm>
            <a:off x="436661" y="8464450"/>
            <a:ext cx="6686550" cy="924669"/>
          </a:xfrm>
          <a:prstGeom prst="roundRect">
            <a:avLst>
              <a:gd name="adj" fmla="val 3893"/>
            </a:avLst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ounded Rectangle 149"/>
          <p:cNvSpPr/>
          <p:nvPr/>
        </p:nvSpPr>
        <p:spPr>
          <a:xfrm>
            <a:off x="599777" y="8364884"/>
            <a:ext cx="1429642" cy="227409"/>
          </a:xfrm>
          <a:prstGeom prst="roundRect">
            <a:avLst>
              <a:gd name="adj" fmla="val 50000"/>
            </a:avLst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707677" y="8387242"/>
            <a:ext cx="1276219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4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614213" y="8618876"/>
            <a:ext cx="3370516" cy="2504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71"/>
              </a:lnSpc>
              <a:spcBef>
                <a:spcPts val="0"/>
              </a:spcBef>
              <a:spcAft>
                <a:spcPts val="0"/>
              </a:spcAft>
            </a:pPr>
            <a:r>
              <a:rPr sz="1160" b="1" spc="-13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承継・M&amp;A・事業再生にも、補助金・助成金をセットで。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614213" y="8869290"/>
            <a:ext cx="3543880" cy="40589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598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-6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使える制度や税制優遇を最初に調べ、負担をおさえる提案にします。</a:t>
            </a:r>
          </a:p>
        </p:txBody>
      </p:sp>
      <p:sp>
        <p:nvSpPr>
          <p:cNvPr id="154" name="Rounded Rectangle 153"/>
          <p:cNvSpPr/>
          <p:nvPr/>
        </p:nvSpPr>
        <p:spPr>
          <a:xfrm>
            <a:off x="4273301" y="8806606"/>
            <a:ext cx="653653" cy="261937"/>
          </a:xfrm>
          <a:prstGeom prst="roundRect">
            <a:avLst>
              <a:gd name="adj" fmla="val 12369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TextBox 154"/>
          <p:cNvSpPr txBox="1"/>
          <p:nvPr/>
        </p:nvSpPr>
        <p:spPr>
          <a:xfrm>
            <a:off x="4347906" y="8852401"/>
            <a:ext cx="504444" cy="1518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</a:t>
            </a:r>
          </a:p>
        </p:txBody>
      </p:sp>
      <p:sp>
        <p:nvSpPr>
          <p:cNvPr id="156" name="TextBox 155"/>
          <p:cNvSpPr txBox="1"/>
          <p:nvPr/>
        </p:nvSpPr>
        <p:spPr>
          <a:xfrm>
            <a:off x="4989314" y="8795007"/>
            <a:ext cx="106108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−</a:t>
            </a:r>
          </a:p>
        </p:txBody>
      </p:sp>
      <p:sp>
        <p:nvSpPr>
          <p:cNvPr id="157" name="Rounded Rectangle 156"/>
          <p:cNvSpPr/>
          <p:nvPr/>
        </p:nvSpPr>
        <p:spPr>
          <a:xfrm>
            <a:off x="5118348" y="8745587"/>
            <a:ext cx="767953" cy="383976"/>
          </a:xfrm>
          <a:prstGeom prst="roundRect">
            <a:avLst>
              <a:gd name="adj" fmla="val 8438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8" name="TextBox 157"/>
          <p:cNvSpPr txBox="1"/>
          <p:nvPr/>
        </p:nvSpPr>
        <p:spPr>
          <a:xfrm>
            <a:off x="5191809" y="8791382"/>
            <a:ext cx="621030" cy="1518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公的支援額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288964" y="8948521"/>
            <a:ext cx="426719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11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（見込み）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5948660" y="8795007"/>
            <a:ext cx="203263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＝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6172944" y="8806606"/>
            <a:ext cx="767953" cy="261937"/>
          </a:xfrm>
          <a:prstGeom prst="roundRect">
            <a:avLst>
              <a:gd name="adj" fmla="val 12369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2" name="TextBox 161"/>
          <p:cNvSpPr txBox="1"/>
          <p:nvPr/>
        </p:nvSpPr>
        <p:spPr>
          <a:xfrm>
            <a:off x="6246405" y="8852401"/>
            <a:ext cx="621030" cy="15189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96"/>
              </a:lnSpc>
              <a:spcBef>
                <a:spcPts val="0"/>
              </a:spcBef>
              <a:spcAft>
                <a:spcPts val="0"/>
              </a:spcAft>
            </a:pPr>
            <a:r>
              <a:rPr sz="9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実質負担額</a:t>
            </a:r>
          </a:p>
        </p:txBody>
      </p:sp>
      <p:sp>
        <p:nvSpPr>
          <p:cNvPr id="163" name="Rounded Rectangle 162"/>
          <p:cNvSpPr/>
          <p:nvPr/>
        </p:nvSpPr>
        <p:spPr>
          <a:xfrm>
            <a:off x="431899" y="9543901"/>
            <a:ext cx="3132832" cy="457200"/>
          </a:xfrm>
          <a:prstGeom prst="roundRect">
            <a:avLst>
              <a:gd name="adj" fmla="val 50000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4" name="Isosceles Triangle 163"/>
          <p:cNvSpPr/>
          <p:nvPr/>
        </p:nvSpPr>
        <p:spPr>
          <a:xfrm rot="5400000">
            <a:off x="556766" y="9715351"/>
            <a:ext cx="152400" cy="114300"/>
          </a:xfrm>
          <a:prstGeom prst="triangl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5" name="TextBox 164"/>
          <p:cNvSpPr txBox="1"/>
          <p:nvPr/>
        </p:nvSpPr>
        <p:spPr>
          <a:xfrm>
            <a:off x="798016" y="9614070"/>
            <a:ext cx="2676617" cy="17487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77"/>
              </a:lnSpc>
              <a:spcBef>
                <a:spcPts val="0"/>
              </a:spcBef>
              <a:spcAft>
                <a:spcPts val="0"/>
              </a:spcAft>
            </a:pPr>
            <a:r>
              <a:rPr sz="1019" b="1" spc="-8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無料診断・ご相談・お問い合わせは「裏面」へ</a:t>
            </a:r>
          </a:p>
        </p:txBody>
      </p:sp>
      <p:sp>
        <p:nvSpPr>
          <p:cNvPr id="166" name="TextBox 165"/>
          <p:cNvSpPr txBox="1"/>
          <p:nvPr/>
        </p:nvSpPr>
        <p:spPr>
          <a:xfrm>
            <a:off x="798016" y="9783079"/>
            <a:ext cx="2097786" cy="13868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92"/>
              </a:lnSpc>
              <a:spcBef>
                <a:spcPts val="0"/>
              </a:spcBef>
              <a:spcAft>
                <a:spcPts val="0"/>
              </a:spcAft>
            </a:pPr>
            <a:r>
              <a:rPr sz="780" b="0" spc="-1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公式サイト co-linkweb.com ご相談は無料です</a:t>
            </a:r>
          </a:p>
        </p:txBody>
      </p:sp>
      <p:sp>
        <p:nvSpPr>
          <p:cNvPr id="167" name="TextBox 166"/>
          <p:cNvSpPr txBox="1"/>
          <p:nvPr/>
        </p:nvSpPr>
        <p:spPr>
          <a:xfrm>
            <a:off x="4868614" y="9680634"/>
            <a:ext cx="603572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4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ほかの用紙</a:t>
            </a:r>
          </a:p>
        </p:txBody>
      </p:sp>
      <p:sp>
        <p:nvSpPr>
          <p:cNvPr id="168" name="Rounded Rectangle 167"/>
          <p:cNvSpPr/>
          <p:nvPr/>
        </p:nvSpPr>
        <p:spPr>
          <a:xfrm>
            <a:off x="5485358" y="9650462"/>
            <a:ext cx="785366" cy="24407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9" name="TextBox 168"/>
          <p:cNvSpPr txBox="1"/>
          <p:nvPr/>
        </p:nvSpPr>
        <p:spPr>
          <a:xfrm>
            <a:off x="5590877" y="9681154"/>
            <a:ext cx="623914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2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01 事業一覧</a:t>
            </a:r>
          </a:p>
        </p:txBody>
      </p:sp>
      <p:sp>
        <p:nvSpPr>
          <p:cNvPr id="170" name="Rounded Rectangle 169"/>
          <p:cNvSpPr/>
          <p:nvPr/>
        </p:nvSpPr>
        <p:spPr>
          <a:xfrm>
            <a:off x="6337845" y="9650462"/>
            <a:ext cx="785366" cy="244078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1B365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1" name="TextBox 170"/>
          <p:cNvSpPr txBox="1"/>
          <p:nvPr/>
        </p:nvSpPr>
        <p:spPr>
          <a:xfrm>
            <a:off x="6443364" y="9681154"/>
            <a:ext cx="623914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25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02 法人向け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431899" y="10083230"/>
            <a:ext cx="6829996" cy="4251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16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6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書は一般的な情報提供であり、法律・税務・労務・投資等の個別の助言ではありません。個別のご判断は各分野の専門家にご確認ください。補助金・助成金の採択・受給を保証するものではありません。制度名・要件・上限額は年度・公募回により変わります。CO-LINKは公的な認定機関ではなく、当社の民間認定は公的認定とは異なります。本資料の記載内容は予告なく変更される場合があります。</a:t>
            </a:r>
          </a:p>
        </p:txBody>
      </p:sp>
      <p:sp>
        <p:nvSpPr>
          <p:cNvPr id="173" name="Oval 172"/>
          <p:cNvSpPr/>
          <p:nvPr/>
        </p:nvSpPr>
        <p:spPr>
          <a:xfrm>
            <a:off x="5617708" y="1315682"/>
            <a:ext cx="1148274" cy="1148274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4" name="Oval 173"/>
          <p:cNvSpPr/>
          <p:nvPr/>
        </p:nvSpPr>
        <p:spPr>
          <a:xfrm>
            <a:off x="5630281" y="1328255"/>
            <a:ext cx="1123128" cy="1123128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5" name="Picture 174" descr="写真（イメージ）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669905" y="1367879"/>
            <a:ext cx="1043880" cy="1043880"/>
          </a:xfrm>
          <a:prstGeom prst="ellipse">
            <a:avLst/>
          </a:prstGeom>
        </p:spPr>
      </p:pic>
      <p:sp>
        <p:nvSpPr>
          <p:cNvPr id="176" name="Oval 175"/>
          <p:cNvSpPr/>
          <p:nvPr/>
        </p:nvSpPr>
        <p:spPr>
          <a:xfrm>
            <a:off x="6769786" y="1981688"/>
            <a:ext cx="554301" cy="554301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7" name="Oval 176"/>
          <p:cNvSpPr/>
          <p:nvPr/>
        </p:nvSpPr>
        <p:spPr>
          <a:xfrm>
            <a:off x="6782359" y="1994261"/>
            <a:ext cx="529155" cy="529155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78" name="Picture 177" descr="写真（イメージ）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21983" y="2033885"/>
            <a:ext cx="449907" cy="449907"/>
          </a:xfrm>
          <a:prstGeom prst="ellipse">
            <a:avLst/>
          </a:prstGeom>
        </p:spPr>
      </p:pic>
      <p:sp>
        <p:nvSpPr>
          <p:cNvPr id="179" name="Oval 178"/>
          <p:cNvSpPr/>
          <p:nvPr/>
        </p:nvSpPr>
        <p:spPr>
          <a:xfrm>
            <a:off x="5399930" y="1079896"/>
            <a:ext cx="107900" cy="107900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0" name="Oval 179"/>
          <p:cNvSpPr/>
          <p:nvPr/>
        </p:nvSpPr>
        <p:spPr>
          <a:xfrm>
            <a:off x="6551860" y="971996"/>
            <a:ext cx="64740" cy="64740"/>
          </a:xfrm>
          <a:prstGeom prst="ellipse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7060703" y="1840706"/>
            <a:ext cx="76795" cy="76795"/>
          </a:xfrm>
          <a:prstGeom prst="ellipse">
            <a:avLst/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359993" y="8027865"/>
            <a:ext cx="2303961" cy="2303961"/>
          </a:xfrm>
          <a:prstGeom prst="ellipse">
            <a:avLst/>
          </a:prstGeom>
          <a:solidFill>
            <a:srgbClr val="EFE5D0">
              <a:alpha val="7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-791986" y="7595872"/>
            <a:ext cx="3167946" cy="3167946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-1295978" y="7091881"/>
            <a:ext cx="4175930" cy="4175930"/>
          </a:xfrm>
          <a:prstGeom prst="ellipse">
            <a:avLst/>
          </a:prstGeom>
          <a:noFill/>
          <a:ln w="8999">
            <a:solidFill>
              <a:srgbClr val="1B365D">
                <a:alpha val="8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-1871968" y="6515890"/>
            <a:ext cx="5327910" cy="5327910"/>
          </a:xfrm>
          <a:prstGeom prst="ellipse">
            <a:avLst/>
          </a:prstGeom>
          <a:noFill/>
          <a:ln w="8999">
            <a:solidFill>
              <a:srgbClr val="1B365D">
                <a:alpha val="55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-467992" y="7919867"/>
            <a:ext cx="2519957" cy="2519957"/>
          </a:xfrm>
          <a:prstGeom prst="ellipse">
            <a:avLst/>
          </a:prstGeom>
          <a:noFill/>
          <a:ln w="14399">
            <a:solidFill>
              <a:srgbClr val="B89968">
                <a:alpha val="6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191896" y="359993"/>
            <a:ext cx="1727971" cy="1727971"/>
          </a:xfrm>
          <a:prstGeom prst="ellipse">
            <a:avLst/>
          </a:prstGeom>
          <a:noFill/>
          <a:ln w="8999">
            <a:solidFill>
              <a:srgbClr val="1B365D">
                <a:alpha val="10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615905" y="-215996"/>
            <a:ext cx="2879951" cy="2879951"/>
          </a:xfrm>
          <a:prstGeom prst="ellipse">
            <a:avLst/>
          </a:prstGeom>
          <a:noFill/>
          <a:ln w="8999">
            <a:solidFill>
              <a:srgbClr val="1B365D">
                <a:alpha val="7000"/>
              </a:srgb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947883" y="4607922"/>
            <a:ext cx="863985" cy="863985"/>
          </a:xfrm>
          <a:prstGeom prst="ellipse">
            <a:avLst/>
          </a:prstGeom>
          <a:solidFill>
            <a:srgbClr val="E7EDF4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0" name="Picture 9" descr="株式会社CO-LINKのロゴ（円形バッジ）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899" y="170854"/>
            <a:ext cx="647997" cy="64799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209377" y="304978"/>
            <a:ext cx="1460206" cy="21335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679"/>
              </a:lnSpc>
              <a:spcBef>
                <a:spcPts val="0"/>
              </a:spcBef>
              <a:spcAft>
                <a:spcPts val="0"/>
              </a:spcAft>
            </a:pPr>
            <a:r>
              <a:rPr sz="940" b="0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株式会社</a:t>
            </a:r>
            <a:r>
              <a:rPr sz="1400" b="1" spc="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CO-LINK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09377" y="525023"/>
            <a:ext cx="233505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0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Co-operation · Co-creation · Co-working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561352" y="267616"/>
            <a:ext cx="1566621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168">
                <a:solidFill>
                  <a:srgbClr val="1B365D"/>
                </a:solidFill>
                <a:latin typeface="Georgia"/>
                <a:ea typeface="Yu Mincho"/>
                <a:cs typeface="Yu Mincho"/>
              </a:rPr>
              <a:t>SUCCESSION &amp; LEGAL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597482" y="424249"/>
            <a:ext cx="1530491" cy="1543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214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-1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相続・土地・事業承継・法務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609260" y="577482"/>
            <a:ext cx="518713" cy="13716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ts val="1080"/>
              </a:lnSpc>
              <a:spcBef>
                <a:spcPts val="0"/>
              </a:spcBef>
              <a:spcAft>
                <a:spcPts val="0"/>
              </a:spcAft>
            </a:pPr>
            <a:r>
              <a:rPr sz="800" b="0" spc="6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03 うら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1899" y="845790"/>
            <a:ext cx="1339214" cy="2158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1771114" y="845790"/>
            <a:ext cx="5356859" cy="2158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31899" y="969555"/>
            <a:ext cx="5587775" cy="37338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94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spc="42">
                <a:solidFill>
                  <a:srgbClr val="1B365D"/>
                </a:solidFill>
                <a:latin typeface="Yu Mincho"/>
                <a:ea typeface="Yu Mincho"/>
                <a:cs typeface="Yu Mincho"/>
              </a:rPr>
              <a:t>会社の「出口」と「次の世代」を、</a:t>
            </a:r>
            <a:r>
              <a:rPr sz="2100" b="1" spc="42">
                <a:solidFill>
                  <a:srgbClr val="8A6D33"/>
                </a:solidFill>
                <a:latin typeface="Yu Mincho"/>
                <a:ea typeface="Yu Mincho"/>
                <a:cs typeface="Yu Mincho"/>
              </a:rPr>
              <a:t>考える。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1899" y="1384399"/>
            <a:ext cx="2160091" cy="1167556"/>
          </a:xfrm>
          <a:prstGeom prst="roundRect">
            <a:avLst>
              <a:gd name="adj" fmla="val 30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899" y="1384399"/>
            <a:ext cx="2160091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31899" y="2542430"/>
            <a:ext cx="2160091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31899" y="1384399"/>
            <a:ext cx="9525" cy="116755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2582465" y="1384399"/>
            <a:ext cx="9525" cy="116755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4" name="Picture 23" descr="アイコン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617" y="1496913"/>
            <a:ext cx="237529" cy="237529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866030" y="1517511"/>
            <a:ext cx="632567" cy="1885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2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6617" y="1757515"/>
            <a:ext cx="1948868" cy="5196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8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後継者・自社株・個人保証・事業用資産を棚卸しし、親族・社員・第三者のどの道が合うか整理します。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699891" y="1384399"/>
            <a:ext cx="2160091" cy="1167556"/>
          </a:xfrm>
          <a:prstGeom prst="roundRect">
            <a:avLst>
              <a:gd name="adj" fmla="val 30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2699891" y="1384399"/>
            <a:ext cx="2160091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2699891" y="2542430"/>
            <a:ext cx="2160091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2699891" y="1384399"/>
            <a:ext cx="9525" cy="116755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ectangle 30"/>
          <p:cNvSpPr/>
          <p:nvPr/>
        </p:nvSpPr>
        <p:spPr>
          <a:xfrm>
            <a:off x="4850457" y="1384399"/>
            <a:ext cx="9525" cy="116755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2" name="Picture 31" descr="アイコン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4608" y="1496913"/>
            <a:ext cx="237529" cy="237529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3134022" y="1517511"/>
            <a:ext cx="1610341" cy="1885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12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M&amp;A（会社を譲る・買う）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24608" y="1757515"/>
            <a:ext cx="1948868" cy="5196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86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準備から資料づくり、専門家との接続、統合後（PMI）の進め方まで進行管理します。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4967882" y="1384399"/>
            <a:ext cx="2160091" cy="1167556"/>
          </a:xfrm>
          <a:prstGeom prst="roundRect">
            <a:avLst>
              <a:gd name="adj" fmla="val 308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4967882" y="1384399"/>
            <a:ext cx="2160091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4967882" y="2542430"/>
            <a:ext cx="2160091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967882" y="1384399"/>
            <a:ext cx="9525" cy="116755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Rectangle 38"/>
          <p:cNvSpPr/>
          <p:nvPr/>
        </p:nvSpPr>
        <p:spPr>
          <a:xfrm>
            <a:off x="7118449" y="1384399"/>
            <a:ext cx="9525" cy="116755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アイコン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2600" y="1496913"/>
            <a:ext cx="237529" cy="237529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402014" y="1517511"/>
            <a:ext cx="1090865" cy="18859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sz="1100" b="1" spc="-10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企業価値（算定）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92600" y="1757515"/>
            <a:ext cx="1948868" cy="692913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364"/>
              </a:lnSpc>
              <a:spcBef>
                <a:spcPts val="0"/>
              </a:spcBef>
              <a:spcAft>
                <a:spcPts val="0"/>
              </a:spcAft>
            </a:pPr>
            <a:r>
              <a:rPr sz="880" b="0" spc="-5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会社の値打ちを数字で知る第一歩。簡易な算定は目安であり、正式な評価・鑑定は税理士・公認会計士が行います。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31899" y="2674292"/>
            <a:ext cx="6696074" cy="564505"/>
          </a:xfrm>
          <a:prstGeom prst="roundRect">
            <a:avLst>
              <a:gd name="adj" fmla="val 6377"/>
            </a:avLst>
          </a:prstGeom>
          <a:gradFill rotWithShape="1">
            <a:gsLst>
              <a:gs pos="0">
                <a:srgbClr val="FFFDF8"/>
              </a:gs>
              <a:gs pos="100000">
                <a:srgbClr val="EFE5D0"/>
              </a:gs>
            </a:gsLst>
            <a:lin scaled="0" ang="540000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ounded Rectangle 43"/>
          <p:cNvSpPr/>
          <p:nvPr/>
        </p:nvSpPr>
        <p:spPr>
          <a:xfrm>
            <a:off x="436661" y="2679055"/>
            <a:ext cx="6686550" cy="554980"/>
          </a:xfrm>
          <a:prstGeom prst="roundRect">
            <a:avLst>
              <a:gd name="adj" fmla="val 6486"/>
            </a:avLst>
          </a:prstGeom>
          <a:noFill/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ounded Rectangle 44"/>
          <p:cNvSpPr/>
          <p:nvPr/>
        </p:nvSpPr>
        <p:spPr>
          <a:xfrm>
            <a:off x="599777" y="2579489"/>
            <a:ext cx="1429642" cy="227409"/>
          </a:xfrm>
          <a:prstGeom prst="roundRect">
            <a:avLst>
              <a:gd name="adj" fmla="val 50000"/>
            </a:avLst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707677" y="2601846"/>
            <a:ext cx="1276219" cy="1770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94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4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補助金・助成金バインド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85341" y="2783621"/>
            <a:ext cx="4106468" cy="365759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39"/>
              </a:lnSpc>
              <a:spcBef>
                <a:spcPts val="0"/>
              </a:spcBef>
              <a:spcAft>
                <a:spcPts val="0"/>
              </a:spcAft>
            </a:pPr>
            <a:r>
              <a:rPr sz="900" b="1" spc="-7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事業承継・M&amp;A補助金（専門家活用枠など）や事業承継税制</a:t>
            </a:r>
            <a:r>
              <a:rPr sz="900" b="0" spc="-7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の活用を、最初に検討します。制度は年度・公募回で変わります。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4759969" y="2858988"/>
            <a:ext cx="536376" cy="216693"/>
          </a:xfrm>
          <a:prstGeom prst="roundRect">
            <a:avLst>
              <a:gd name="adj" fmla="val 14951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4795367" y="2898602"/>
            <a:ext cx="46558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総投資額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5336976" y="2824767"/>
            <a:ext cx="106108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−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5444281" y="2797968"/>
            <a:ext cx="641151" cy="338732"/>
          </a:xfrm>
          <a:prstGeom prst="roundRect">
            <a:avLst>
              <a:gd name="adj" fmla="val 9565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5478631" y="2837582"/>
            <a:ext cx="57245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公的支援額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51497" y="2970095"/>
            <a:ext cx="426719" cy="12217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62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11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（見込み）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6126063" y="2824767"/>
            <a:ext cx="203263" cy="28067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210"/>
              </a:lnSpc>
              <a:spcBef>
                <a:spcPts val="0"/>
              </a:spcBef>
              <a:spcAft>
                <a:spcPts val="0"/>
              </a:spcAft>
            </a:pPr>
            <a:r>
              <a:rPr sz="1300" b="1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＝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6328618" y="2858988"/>
            <a:ext cx="641151" cy="216693"/>
          </a:xfrm>
          <a:prstGeom prst="roundRect">
            <a:avLst>
              <a:gd name="adj" fmla="val 14951"/>
            </a:avLst>
          </a:prstGeom>
          <a:solidFill>
            <a:srgbClr val="FFFFFF"/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362967" y="2898602"/>
            <a:ext cx="572452" cy="135381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065"/>
              </a:lnSpc>
              <a:spcBef>
                <a:spcPts val="0"/>
              </a:spcBef>
              <a:spcAft>
                <a:spcPts val="0"/>
              </a:spcAft>
            </a:pPr>
            <a:r>
              <a:rPr sz="819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実質負担額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431899" y="3415786"/>
            <a:ext cx="631352" cy="18567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61"/>
              </a:lnSpc>
              <a:spcBef>
                <a:spcPts val="0"/>
              </a:spcBef>
              <a:spcAft>
                <a:spcPts val="0"/>
              </a:spcAft>
            </a:pPr>
            <a:r>
              <a:rPr sz="860" b="1" spc="172">
                <a:solidFill>
                  <a:srgbClr val="8A6D33"/>
                </a:solidFill>
                <a:latin typeface="Georgia"/>
                <a:ea typeface="Yu Mincho"/>
                <a:cs typeface="Yu Mincho"/>
              </a:rPr>
              <a:t>EXPERTS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1121419" y="3344031"/>
            <a:ext cx="3692797" cy="27203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2142"/>
              </a:lnSpc>
              <a:spcBef>
                <a:spcPts val="0"/>
              </a:spcBef>
              <a:spcAft>
                <a:spcPts val="0"/>
              </a:spcAft>
            </a:pPr>
            <a:r>
              <a:rPr sz="1260" b="1" spc="-8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相続・承継は、チームで。専門家がそろっています。</a:t>
            </a:r>
          </a:p>
        </p:txBody>
      </p:sp>
      <p:sp>
        <p:nvSpPr>
          <p:cNvPr id="59" name="Rectangle 58"/>
          <p:cNvSpPr/>
          <p:nvPr/>
        </p:nvSpPr>
        <p:spPr>
          <a:xfrm>
            <a:off x="4812357" y="3477220"/>
            <a:ext cx="2315616" cy="1071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ounded Rectangle 59"/>
          <p:cNvSpPr/>
          <p:nvPr/>
        </p:nvSpPr>
        <p:spPr>
          <a:xfrm>
            <a:off x="431899" y="3690491"/>
            <a:ext cx="2174378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431899" y="3690491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Rectangle 61"/>
          <p:cNvSpPr/>
          <p:nvPr/>
        </p:nvSpPr>
        <p:spPr>
          <a:xfrm>
            <a:off x="431899" y="4081016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3" name="Rectangle 62"/>
          <p:cNvSpPr/>
          <p:nvPr/>
        </p:nvSpPr>
        <p:spPr>
          <a:xfrm>
            <a:off x="431899" y="369049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Rectangle 63"/>
          <p:cNvSpPr/>
          <p:nvPr/>
        </p:nvSpPr>
        <p:spPr>
          <a:xfrm>
            <a:off x="2596753" y="369049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539650" y="3729708"/>
            <a:ext cx="417004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弁護士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39650" y="3893073"/>
            <a:ext cx="1330261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5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遺産分割・遺言、紛争の予防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2692598" y="3690491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Rectangle 67"/>
          <p:cNvSpPr/>
          <p:nvPr/>
        </p:nvSpPr>
        <p:spPr>
          <a:xfrm>
            <a:off x="2692598" y="3690491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Rectangle 68"/>
          <p:cNvSpPr/>
          <p:nvPr/>
        </p:nvSpPr>
        <p:spPr>
          <a:xfrm>
            <a:off x="2692598" y="4081016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>
            <a:off x="2692598" y="369049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4857601" y="369049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2800350" y="3729708"/>
            <a:ext cx="111652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50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税理士・公認会計士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2800350" y="3893073"/>
            <a:ext cx="1330261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58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相続税・承継税制・企業評価</a:t>
            </a:r>
          </a:p>
        </p:txBody>
      </p:sp>
      <p:sp>
        <p:nvSpPr>
          <p:cNvPr id="74" name="Rounded Rectangle 73"/>
          <p:cNvSpPr/>
          <p:nvPr/>
        </p:nvSpPr>
        <p:spPr>
          <a:xfrm>
            <a:off x="4953446" y="3690491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>
            <a:off x="4953446" y="3690491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4953446" y="4081016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>
            <a:off x="4953446" y="369049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>
            <a:off x="7118449" y="369049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5061198" y="3729708"/>
            <a:ext cx="543306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司法書士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061198" y="3893073"/>
            <a:ext cx="1223391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6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相続登記・会社登記・信託</a:t>
            </a:r>
          </a:p>
        </p:txBody>
      </p:sp>
      <p:sp>
        <p:nvSpPr>
          <p:cNvPr id="81" name="Rounded Rectangle 80"/>
          <p:cNvSpPr/>
          <p:nvPr/>
        </p:nvSpPr>
        <p:spPr>
          <a:xfrm>
            <a:off x="431899" y="4155281"/>
            <a:ext cx="2174378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>
            <a:off x="431899" y="4155281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>
            <a:off x="431899" y="4545806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>
            <a:off x="431899" y="415528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>
            <a:off x="2596753" y="415528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39650" y="4194498"/>
            <a:ext cx="543306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行政書士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39650" y="4357863"/>
            <a:ext cx="1165098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3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遺産分割協議書・許認可</a:t>
            </a:r>
          </a:p>
        </p:txBody>
      </p:sp>
      <p:sp>
        <p:nvSpPr>
          <p:cNvPr id="88" name="Rounded Rectangle 87"/>
          <p:cNvSpPr/>
          <p:nvPr/>
        </p:nvSpPr>
        <p:spPr>
          <a:xfrm>
            <a:off x="2692598" y="4155281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>
            <a:off x="2692598" y="4155281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>
            <a:off x="2692598" y="4545806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>
            <a:off x="2692598" y="415528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>
            <a:off x="4857601" y="415528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2800350" y="4194498"/>
            <a:ext cx="92221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社会保険労務士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2800350" y="4357863"/>
            <a:ext cx="961072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33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承継にともなう労務</a:t>
            </a:r>
          </a:p>
        </p:txBody>
      </p:sp>
      <p:sp>
        <p:nvSpPr>
          <p:cNvPr id="95" name="Rounded Rectangle 94"/>
          <p:cNvSpPr/>
          <p:nvPr/>
        </p:nvSpPr>
        <p:spPr>
          <a:xfrm>
            <a:off x="4953446" y="4155281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4953446" y="4155281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>
            <a:off x="4953446" y="4545806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>
            <a:off x="4953446" y="415528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7118449" y="415528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5061198" y="4194498"/>
            <a:ext cx="92221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中小企業診断士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5061198" y="4357863"/>
            <a:ext cx="1252537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4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承継計画・経営の見える化</a:t>
            </a:r>
          </a:p>
        </p:txBody>
      </p:sp>
      <p:sp>
        <p:nvSpPr>
          <p:cNvPr id="102" name="Rounded Rectangle 101"/>
          <p:cNvSpPr/>
          <p:nvPr/>
        </p:nvSpPr>
        <p:spPr>
          <a:xfrm>
            <a:off x="431899" y="4620071"/>
            <a:ext cx="2174378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>
            <a:off x="431899" y="4620071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>
            <a:off x="431899" y="5010596"/>
            <a:ext cx="2174378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>
            <a:off x="431899" y="462007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>
            <a:off x="2596753" y="462007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TextBox 106"/>
          <p:cNvSpPr txBox="1"/>
          <p:nvPr/>
        </p:nvSpPr>
        <p:spPr>
          <a:xfrm>
            <a:off x="539650" y="4659288"/>
            <a:ext cx="757047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6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金融機関・FP</a:t>
            </a:r>
          </a:p>
        </p:txBody>
      </p:sp>
      <p:sp>
        <p:nvSpPr>
          <p:cNvPr id="108" name="TextBox 107"/>
          <p:cNvSpPr txBox="1"/>
          <p:nvPr/>
        </p:nvSpPr>
        <p:spPr>
          <a:xfrm>
            <a:off x="539650" y="4822654"/>
            <a:ext cx="1252537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4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借入の引き継ぎ・資産設計</a:t>
            </a:r>
          </a:p>
        </p:txBody>
      </p:sp>
      <p:sp>
        <p:nvSpPr>
          <p:cNvPr id="109" name="Rounded Rectangle 108"/>
          <p:cNvSpPr/>
          <p:nvPr/>
        </p:nvSpPr>
        <p:spPr>
          <a:xfrm>
            <a:off x="2692598" y="4620071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Rectangle 109"/>
          <p:cNvSpPr/>
          <p:nvPr/>
        </p:nvSpPr>
        <p:spPr>
          <a:xfrm>
            <a:off x="2692598" y="4620071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>
            <a:off x="2692598" y="5010596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>
            <a:off x="2692598" y="462007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>
            <a:off x="4857601" y="462007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2800350" y="4659288"/>
            <a:ext cx="1310830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8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不動産会社（宅建業者）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2800350" y="4822654"/>
            <a:ext cx="1223391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62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土地・不動産の売却・活用</a:t>
            </a:r>
          </a:p>
        </p:txBody>
      </p:sp>
      <p:sp>
        <p:nvSpPr>
          <p:cNvPr id="116" name="Rounded Rectangle 115"/>
          <p:cNvSpPr/>
          <p:nvPr/>
        </p:nvSpPr>
        <p:spPr>
          <a:xfrm>
            <a:off x="4953446" y="4620071"/>
            <a:ext cx="2174527" cy="400050"/>
          </a:xfrm>
          <a:prstGeom prst="roundRect">
            <a:avLst>
              <a:gd name="adj" fmla="val 71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>
            <a:off x="4953446" y="4620071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>
            <a:off x="4953446" y="5010596"/>
            <a:ext cx="2174527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>
            <a:off x="4953446" y="4620071"/>
            <a:ext cx="28575" cy="400050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>
            <a:off x="7118449" y="4620071"/>
            <a:ext cx="9525" cy="400050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5061198" y="4659288"/>
            <a:ext cx="1485709" cy="16713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16"/>
              </a:lnSpc>
              <a:spcBef>
                <a:spcPts val="0"/>
              </a:spcBef>
              <a:spcAft>
                <a:spcPts val="0"/>
              </a:spcAft>
            </a:pPr>
            <a:r>
              <a:rPr sz="940" b="1" spc="-4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そのほかの専門家・実務家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5061198" y="4822654"/>
            <a:ext cx="1437132" cy="14579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148"/>
              </a:lnSpc>
              <a:spcBef>
                <a:spcPts val="0"/>
              </a:spcBef>
              <a:spcAft>
                <a:spcPts val="0"/>
              </a:spcAft>
            </a:pPr>
            <a:r>
              <a:rPr sz="819" b="0" spc="-55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M&amp;A・再生の専門家、執筆など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431899" y="5128021"/>
            <a:ext cx="6696074" cy="1913780"/>
          </a:xfrm>
          <a:prstGeom prst="roundRect">
            <a:avLst>
              <a:gd name="adj" fmla="val 1881"/>
            </a:avLst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4" name="TextBox 123"/>
          <p:cNvSpPr txBox="1"/>
          <p:nvPr/>
        </p:nvSpPr>
        <p:spPr>
          <a:xfrm>
            <a:off x="590252" y="5262225"/>
            <a:ext cx="709228" cy="1727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359"/>
              </a:lnSpc>
              <a:spcBef>
                <a:spcPts val="0"/>
              </a:spcBef>
              <a:spcAft>
                <a:spcPts val="0"/>
              </a:spcAft>
            </a:pPr>
            <a:r>
              <a:rPr sz="800" b="1" spc="160">
                <a:solidFill>
                  <a:srgbClr val="B89968"/>
                </a:solidFill>
                <a:latin typeface="Georgia"/>
                <a:ea typeface="Yu Mincho"/>
                <a:cs typeface="Yu Mincho"/>
              </a:rPr>
              <a:t>PARTNERS</a:t>
            </a:r>
          </a:p>
        </p:txBody>
      </p:sp>
      <p:pic>
        <p:nvPicPr>
          <p:cNvPr id="125" name="Picture 124" descr="アイコン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27398" y="5235178"/>
            <a:ext cx="237529" cy="237529"/>
          </a:xfrm>
          <a:prstGeom prst="rect">
            <a:avLst/>
          </a:prstGeom>
        </p:spPr>
      </p:pic>
      <p:sp>
        <p:nvSpPr>
          <p:cNvPr id="126" name="TextBox 125"/>
          <p:cNvSpPr txBox="1"/>
          <p:nvPr/>
        </p:nvSpPr>
        <p:spPr>
          <a:xfrm>
            <a:off x="1644104" y="5227381"/>
            <a:ext cx="3318751" cy="25044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971"/>
              </a:lnSpc>
              <a:spcBef>
                <a:spcPts val="0"/>
              </a:spcBef>
              <a:spcAft>
                <a:spcPts val="0"/>
              </a:spcAft>
            </a:pPr>
            <a:r>
              <a:rPr sz="1160" b="1" spc="-2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専門家・実務家のみなさまへ 共創パートナー募集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590252" y="5511313"/>
            <a:ext cx="5460566" cy="56578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85"/>
              </a:lnSpc>
              <a:spcBef>
                <a:spcPts val="0"/>
              </a:spcBef>
              <a:spcAft>
                <a:spcPts val="0"/>
              </a:spcAft>
            </a:pPr>
            <a:r>
              <a:rPr sz="900" b="0" spc="-97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事業承継・M&amp;A・企業価値の算定・相続は、ひとりの先生では完結しにくい分野です。専門性が活きるチームを、共に事業をつくる「共創」で、勉強会・相談会やレポートづくり、発信・マーケティングも含めて一緒につくりませんか。</a:t>
            </a:r>
          </a:p>
        </p:txBody>
      </p:sp>
      <p:sp>
        <p:nvSpPr>
          <p:cNvPr id="128" name="Rounded Rectangle 127"/>
          <p:cNvSpPr/>
          <p:nvPr/>
        </p:nvSpPr>
        <p:spPr>
          <a:xfrm>
            <a:off x="595014" y="6150322"/>
            <a:ext cx="2820888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700533" y="6187380"/>
            <a:ext cx="2700147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64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報酬は役割と作業量に応じ、着手前に書面で（紹介料なし）</a:t>
            </a:r>
          </a:p>
        </p:txBody>
      </p:sp>
      <p:sp>
        <p:nvSpPr>
          <p:cNvPr id="130" name="Rounded Rectangle 129"/>
          <p:cNvSpPr/>
          <p:nvPr/>
        </p:nvSpPr>
        <p:spPr>
          <a:xfrm>
            <a:off x="3483024" y="6150322"/>
            <a:ext cx="1687413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3588543" y="6187380"/>
            <a:ext cx="1544002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5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参加費なし・顧客紹介の義務なし</a:t>
            </a:r>
          </a:p>
        </p:txBody>
      </p:sp>
      <p:sp>
        <p:nvSpPr>
          <p:cNvPr id="132" name="Rounded Rectangle 131"/>
          <p:cNvSpPr/>
          <p:nvPr/>
        </p:nvSpPr>
        <p:spPr>
          <a:xfrm>
            <a:off x="595014" y="6410473"/>
            <a:ext cx="1801713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700533" y="6447532"/>
            <a:ext cx="1660588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2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他の事務所・団体との関わりは自由</a:t>
            </a:r>
          </a:p>
        </p:txBody>
      </p:sp>
      <p:sp>
        <p:nvSpPr>
          <p:cNvPr id="134" name="Rounded Rectangle 133"/>
          <p:cNvSpPr/>
          <p:nvPr/>
        </p:nvSpPr>
        <p:spPr>
          <a:xfrm>
            <a:off x="2463849" y="6410473"/>
            <a:ext cx="1906488" cy="207466"/>
          </a:xfrm>
          <a:prstGeom prst="roundRect">
            <a:avLst>
              <a:gd name="adj" fmla="val 50000"/>
            </a:avLst>
          </a:prstGeom>
          <a:solidFill>
            <a:srgbClr val="FFFFFF">
              <a:alpha val="12000"/>
            </a:srgbClr>
          </a:solidFill>
          <a:ln w="9525">
            <a:solidFill>
              <a:srgbClr val="B899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2569368" y="6447532"/>
            <a:ext cx="1767459" cy="13334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050"/>
              </a:lnSpc>
              <a:spcBef>
                <a:spcPts val="0"/>
              </a:spcBef>
              <a:spcAft>
                <a:spcPts val="0"/>
              </a:spcAft>
            </a:pPr>
            <a:r>
              <a:rPr sz="840" b="0" spc="-40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お名前の掲載は、同意があるときだけ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590252" y="6664910"/>
            <a:ext cx="5460566" cy="2895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39"/>
              </a:lnSpc>
              <a:spcBef>
                <a:spcPts val="0"/>
              </a:spcBef>
              <a:spcAft>
                <a:spcPts val="0"/>
              </a:spcAft>
            </a:pPr>
            <a:r>
              <a:rPr sz="760" b="0" spc="-6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的な判断と、公開するかどうかの判断は、ご本人が行います。当社の監査役には弁護士が就任しています。案件・受任・収益をお約束するものではありません。広告・報酬の扱いは資格ごとに異なるため、所属の会・団体の規程をご確認ください。</a:t>
            </a:r>
          </a:p>
        </p:txBody>
      </p:sp>
      <p:sp>
        <p:nvSpPr>
          <p:cNvPr id="137" name="Rounded Rectangle 136"/>
          <p:cNvSpPr/>
          <p:nvPr/>
        </p:nvSpPr>
        <p:spPr>
          <a:xfrm>
            <a:off x="6137374" y="5542210"/>
            <a:ext cx="782389" cy="782389"/>
          </a:xfrm>
          <a:prstGeom prst="roundRect">
            <a:avLst>
              <a:gd name="adj" fmla="val 4601"/>
            </a:avLst>
          </a:prstGeom>
          <a:solidFill>
            <a:srgbClr val="FFFFFF"/>
          </a:solidFill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38" name="Picture 137" descr="QRコード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012" y="5600848"/>
            <a:ext cx="665112" cy="665112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6185642" y="6374332"/>
            <a:ext cx="686002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専門家の方へ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6219646" y="6519011"/>
            <a:ext cx="617993" cy="1234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72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">
                <a:solidFill>
                  <a:srgbClr val="E6D5AE"/>
                </a:solidFill>
                <a:latin typeface="Yu Gothic"/>
                <a:ea typeface="Yu Gothic"/>
                <a:cs typeface="Yu Gothic"/>
              </a:rPr>
              <a:t>参加のご案内</a:t>
            </a:r>
          </a:p>
        </p:txBody>
      </p:sp>
      <p:sp>
        <p:nvSpPr>
          <p:cNvPr id="141" name="Rounded Rectangle 140"/>
          <p:cNvSpPr/>
          <p:nvPr/>
        </p:nvSpPr>
        <p:spPr>
          <a:xfrm>
            <a:off x="431899" y="7149703"/>
            <a:ext cx="6696074" cy="1072604"/>
          </a:xfrm>
          <a:prstGeom prst="roundRect">
            <a:avLst>
              <a:gd name="adj" fmla="val 33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2" name="Rectangle 141"/>
          <p:cNvSpPr/>
          <p:nvPr/>
        </p:nvSpPr>
        <p:spPr>
          <a:xfrm>
            <a:off x="431899" y="7149703"/>
            <a:ext cx="6696074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Rectangle 142"/>
          <p:cNvSpPr/>
          <p:nvPr/>
        </p:nvSpPr>
        <p:spPr>
          <a:xfrm>
            <a:off x="431899" y="8212782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4" name="Rectangle 143"/>
          <p:cNvSpPr/>
          <p:nvPr/>
        </p:nvSpPr>
        <p:spPr>
          <a:xfrm>
            <a:off x="431899" y="7149703"/>
            <a:ext cx="9525" cy="107260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Rectangle 144"/>
          <p:cNvSpPr/>
          <p:nvPr/>
        </p:nvSpPr>
        <p:spPr>
          <a:xfrm>
            <a:off x="7118449" y="7149703"/>
            <a:ext cx="9525" cy="1072604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46" name="Picture 145" descr="アイコン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3760" y="7233493"/>
            <a:ext cx="237529" cy="237529"/>
          </a:xfrm>
          <a:prstGeom prst="rect">
            <a:avLst/>
          </a:prstGeom>
        </p:spPr>
      </p:pic>
      <p:sp>
        <p:nvSpPr>
          <p:cNvPr id="147" name="TextBox 146"/>
          <p:cNvSpPr txBox="1"/>
          <p:nvPr/>
        </p:nvSpPr>
        <p:spPr>
          <a:xfrm>
            <a:off x="887610" y="7259681"/>
            <a:ext cx="4833761" cy="17830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04"/>
              </a:lnSpc>
              <a:spcBef>
                <a:spcPts val="0"/>
              </a:spcBef>
              <a:spcAft>
                <a:spcPts val="0"/>
              </a:spcAft>
            </a:pPr>
            <a:r>
              <a:rPr sz="1040" b="1" spc="-51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知っておきたい期限・制度 </a:t>
            </a:r>
            <a:r>
              <a:rPr sz="800" b="0" spc="-72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（法令の原文で確認した一般情報。詳しくは専門家へご確認ください）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563760" y="7489555"/>
            <a:ext cx="6560998" cy="63398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248"/>
              </a:lnSpc>
              <a:spcBef>
                <a:spcPts val="0"/>
              </a:spcBef>
              <a:spcAft>
                <a:spcPts val="0"/>
              </a:spcAft>
            </a:pPr>
            <a:r>
              <a:rPr sz="819" b="1" spc="-3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① 相続登記は義務（2024年4月1日から）</a:t>
            </a:r>
            <a:r>
              <a:rPr sz="780" b="0" spc="-3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：取得を知った日から3年以内に申請。正当な理由なく怠ると10万円以下の過料。過去の相続も対象で2027年3月31日まで〔不動産登記法第76条の2・第164条／法務省Q&amp;A〕 </a:t>
            </a:r>
            <a:r>
              <a:rPr sz="819" b="1" spc="-3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② 相続税の申告は10か月以内</a:t>
            </a:r>
            <a:r>
              <a:rPr sz="780" b="0" spc="-3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：相続の開始を知った日の翌日から。課税価格が基礎控除額を超える場合〔相続税法第27条第1項〕 </a:t>
            </a:r>
            <a:r>
              <a:rPr sz="819" b="1" spc="-3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③ 相続土地国庫帰属制度</a:t>
            </a:r>
            <a:r>
              <a:rPr sz="780" b="0" spc="-39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：国への引き渡しには承認・審査手数料・負担金が必要。建物のある土地などは申請できません〔相続等により取得した土地所有権の国庫への帰属に関する法律第2条・第3条・第10条〕</a:t>
            </a:r>
          </a:p>
        </p:txBody>
      </p:sp>
      <p:sp>
        <p:nvSpPr>
          <p:cNvPr id="149" name="Rounded Rectangle 148"/>
          <p:cNvSpPr/>
          <p:nvPr/>
        </p:nvSpPr>
        <p:spPr>
          <a:xfrm>
            <a:off x="431899" y="8330207"/>
            <a:ext cx="6696074" cy="467617"/>
          </a:xfrm>
          <a:prstGeom prst="roundRect">
            <a:avLst>
              <a:gd name="adj" fmla="val 6158"/>
            </a:avLst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431899" y="8330207"/>
            <a:ext cx="28575" cy="467617"/>
          </a:xfrm>
          <a:prstGeom prst="rect">
            <a:avLst/>
          </a:prstGeom>
          <a:solidFill>
            <a:srgbClr val="1B365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568474" y="8383273"/>
            <a:ext cx="6580529" cy="36042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419"/>
              </a:lnSpc>
              <a:spcBef>
                <a:spcPts val="0"/>
              </a:spcBef>
              <a:spcAft>
                <a:spcPts val="0"/>
              </a:spcAft>
            </a:pPr>
            <a:r>
              <a:rPr sz="960" b="1" spc="-4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事業一覧</a:t>
            </a:r>
            <a:r>
              <a:rPr sz="860" b="0" spc="-6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 AI活用・AI勉強会／組織マネジメント・人の悩み／有料職業紹介／相続・事業承継／M&amp;A・事業再生・廃業／お金・補助金・助成金／Web制作・ネット販売・集客／事務代行（BPO）／許認可・認定・社内ルール／徹底調査</a:t>
            </a:r>
          </a:p>
        </p:txBody>
      </p:sp>
      <p:sp>
        <p:nvSpPr>
          <p:cNvPr id="152" name="Rounded Rectangle 151"/>
          <p:cNvSpPr/>
          <p:nvPr/>
        </p:nvSpPr>
        <p:spPr>
          <a:xfrm>
            <a:off x="431899" y="8891289"/>
            <a:ext cx="6696074" cy="1267866"/>
          </a:xfrm>
          <a:prstGeom prst="roundRect">
            <a:avLst>
              <a:gd name="adj" fmla="val 2839"/>
            </a:avLst>
          </a:prstGeom>
          <a:solidFill>
            <a:srgbClr val="FFFFFF">
              <a:alpha val="9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3" name="Rectangle 152"/>
          <p:cNvSpPr/>
          <p:nvPr/>
        </p:nvSpPr>
        <p:spPr>
          <a:xfrm>
            <a:off x="431899" y="8891289"/>
            <a:ext cx="6696074" cy="19050"/>
          </a:xfrm>
          <a:prstGeom prst="rect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Rectangle 153"/>
          <p:cNvSpPr/>
          <p:nvPr/>
        </p:nvSpPr>
        <p:spPr>
          <a:xfrm>
            <a:off x="431899" y="10149631"/>
            <a:ext cx="6696074" cy="9525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5" name="Rectangle 154"/>
          <p:cNvSpPr/>
          <p:nvPr/>
        </p:nvSpPr>
        <p:spPr>
          <a:xfrm>
            <a:off x="431899" y="8891289"/>
            <a:ext cx="9525" cy="126786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6" name="Rectangle 155"/>
          <p:cNvSpPr/>
          <p:nvPr/>
        </p:nvSpPr>
        <p:spPr>
          <a:xfrm>
            <a:off x="7118449" y="8891289"/>
            <a:ext cx="9525" cy="1267866"/>
          </a:xfrm>
          <a:prstGeom prst="rect">
            <a:avLst/>
          </a:prstGeom>
          <a:solidFill>
            <a:srgbClr val="D3DB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7" name="Rounded Rectangle 156"/>
          <p:cNvSpPr/>
          <p:nvPr/>
        </p:nvSpPr>
        <p:spPr>
          <a:xfrm>
            <a:off x="613469" y="8986986"/>
            <a:ext cx="638472" cy="638472"/>
          </a:xfrm>
          <a:prstGeom prst="roundRect">
            <a:avLst>
              <a:gd name="adj" fmla="val 56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8" name="Picture 157" descr="QRコード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2107" y="9045624"/>
            <a:ext cx="521196" cy="521196"/>
          </a:xfrm>
          <a:prstGeom prst="rect">
            <a:avLst/>
          </a:prstGeom>
        </p:spPr>
      </p:pic>
      <p:sp>
        <p:nvSpPr>
          <p:cNvPr id="159" name="TextBox 158"/>
          <p:cNvSpPr txBox="1"/>
          <p:nvPr/>
        </p:nvSpPr>
        <p:spPr>
          <a:xfrm>
            <a:off x="681853" y="9675191"/>
            <a:ext cx="501407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公式LINE</a:t>
            </a:r>
          </a:p>
        </p:txBody>
      </p:sp>
      <p:sp>
        <p:nvSpPr>
          <p:cNvPr id="160" name="TextBox 159"/>
          <p:cNvSpPr txBox="1"/>
          <p:nvPr/>
        </p:nvSpPr>
        <p:spPr>
          <a:xfrm>
            <a:off x="626898" y="9818155"/>
            <a:ext cx="611466" cy="1268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99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@307qvmdt</a:t>
            </a:r>
          </a:p>
        </p:txBody>
      </p:sp>
      <p:sp>
        <p:nvSpPr>
          <p:cNvPr id="161" name="Rounded Rectangle 160"/>
          <p:cNvSpPr/>
          <p:nvPr/>
        </p:nvSpPr>
        <p:spPr>
          <a:xfrm>
            <a:off x="1423243" y="8986986"/>
            <a:ext cx="638472" cy="638472"/>
          </a:xfrm>
          <a:prstGeom prst="roundRect">
            <a:avLst>
              <a:gd name="adj" fmla="val 56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2" name="Picture 161" descr="QRコード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481881" y="9045624"/>
            <a:ext cx="521196" cy="521196"/>
          </a:xfrm>
          <a:prstGeom prst="rect">
            <a:avLst/>
          </a:prstGeom>
        </p:spPr>
      </p:pic>
      <p:sp>
        <p:nvSpPr>
          <p:cNvPr id="163" name="TextBox 162"/>
          <p:cNvSpPr txBox="1"/>
          <p:nvPr/>
        </p:nvSpPr>
        <p:spPr>
          <a:xfrm>
            <a:off x="1468094" y="9675191"/>
            <a:ext cx="548770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-37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公式サイト</a:t>
            </a:r>
          </a:p>
        </p:txBody>
      </p:sp>
      <p:sp>
        <p:nvSpPr>
          <p:cNvPr id="164" name="TextBox 163"/>
          <p:cNvSpPr txBox="1"/>
          <p:nvPr/>
        </p:nvSpPr>
        <p:spPr>
          <a:xfrm>
            <a:off x="1366155" y="9818155"/>
            <a:ext cx="752647" cy="253745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ctr">
              <a:lnSpc>
                <a:spcPts val="999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8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co-linkweb.com</a:t>
            </a:r>
          </a:p>
        </p:txBody>
      </p:sp>
      <p:sp>
        <p:nvSpPr>
          <p:cNvPr id="165" name="Rounded Rectangle 164"/>
          <p:cNvSpPr/>
          <p:nvPr/>
        </p:nvSpPr>
        <p:spPr>
          <a:xfrm>
            <a:off x="2233017" y="8986986"/>
            <a:ext cx="638472" cy="638472"/>
          </a:xfrm>
          <a:prstGeom prst="roundRect">
            <a:avLst>
              <a:gd name="adj" fmla="val 5638"/>
            </a:avLst>
          </a:prstGeom>
          <a:solidFill>
            <a:srgbClr val="FFFFFF"/>
          </a:solidFill>
          <a:ln w="9525">
            <a:solidFill>
              <a:srgbClr val="D3DBE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66" name="Picture 165" descr="QRコード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291655" y="9045624"/>
            <a:ext cx="521196" cy="521196"/>
          </a:xfrm>
          <a:prstGeom prst="rect">
            <a:avLst/>
          </a:prstGeom>
        </p:spPr>
      </p:pic>
      <p:sp>
        <p:nvSpPr>
          <p:cNvPr id="167" name="TextBox 166"/>
          <p:cNvSpPr txBox="1"/>
          <p:nvPr/>
        </p:nvSpPr>
        <p:spPr>
          <a:xfrm>
            <a:off x="2209252" y="9675191"/>
            <a:ext cx="686002" cy="144017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1134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8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事業承継診断</a:t>
            </a:r>
          </a:p>
        </p:txBody>
      </p:sp>
      <p:sp>
        <p:nvSpPr>
          <p:cNvPr id="168" name="TextBox 167"/>
          <p:cNvSpPr txBox="1"/>
          <p:nvPr/>
        </p:nvSpPr>
        <p:spPr>
          <a:xfrm>
            <a:off x="2223219" y="9818155"/>
            <a:ext cx="657918" cy="12687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ts val="999"/>
              </a:lnSpc>
              <a:spcBef>
                <a:spcPts val="0"/>
              </a:spcBef>
              <a:spcAft>
                <a:spcPts val="0"/>
              </a:spcAft>
            </a:pPr>
            <a:r>
              <a:rPr sz="740" b="0" spc="-67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無料・送信なし</a:t>
            </a:r>
          </a:p>
        </p:txBody>
      </p:sp>
      <p:sp>
        <p:nvSpPr>
          <p:cNvPr id="169" name="TextBox 168"/>
          <p:cNvSpPr txBox="1"/>
          <p:nvPr/>
        </p:nvSpPr>
        <p:spPr>
          <a:xfrm>
            <a:off x="3101131" y="9010013"/>
            <a:ext cx="265048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電話</a:t>
            </a:r>
          </a:p>
        </p:txBody>
      </p:sp>
      <p:sp>
        <p:nvSpPr>
          <p:cNvPr id="170" name="TextBox 169"/>
          <p:cNvSpPr txBox="1"/>
          <p:nvPr/>
        </p:nvSpPr>
        <p:spPr>
          <a:xfrm>
            <a:off x="3712964" y="9017585"/>
            <a:ext cx="2520562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1060" b="1" spc="32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050-3155-1904</a:t>
            </a:r>
            <a:r>
              <a:rPr sz="86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 ／ info@co-link1618.com</a:t>
            </a:r>
          </a:p>
        </p:txBody>
      </p:sp>
      <p:sp>
        <p:nvSpPr>
          <p:cNvPr id="171" name="TextBox 170"/>
          <p:cNvSpPr txBox="1"/>
          <p:nvPr/>
        </p:nvSpPr>
        <p:spPr>
          <a:xfrm>
            <a:off x="3101131" y="9229832"/>
            <a:ext cx="291006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Web</a:t>
            </a:r>
          </a:p>
        </p:txBody>
      </p:sp>
      <p:sp>
        <p:nvSpPr>
          <p:cNvPr id="172" name="TextBox 171"/>
          <p:cNvSpPr txBox="1"/>
          <p:nvPr/>
        </p:nvSpPr>
        <p:spPr>
          <a:xfrm>
            <a:off x="3712964" y="9218354"/>
            <a:ext cx="2690431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https://co-linkweb.com/ ／ 公式LINE @307qvmdt</a:t>
            </a:r>
          </a:p>
        </p:txBody>
      </p:sp>
      <p:sp>
        <p:nvSpPr>
          <p:cNvPr id="173" name="TextBox 172"/>
          <p:cNvSpPr txBox="1"/>
          <p:nvPr/>
        </p:nvSpPr>
        <p:spPr>
          <a:xfrm>
            <a:off x="3101131" y="9439679"/>
            <a:ext cx="265048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本社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3712964" y="9428202"/>
            <a:ext cx="2466975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4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〒225-0015 横浜市青葉区荏田北1-2-1 Platform412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3101131" y="9649527"/>
            <a:ext cx="491844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函館支店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3712964" y="9638049"/>
            <a:ext cx="1660588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7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〒041-0813 函館市亀田本町3-21-2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3101131" y="9859375"/>
            <a:ext cx="491844" cy="18135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428"/>
              </a:lnSpc>
              <a:spcBef>
                <a:spcPts val="0"/>
              </a:spcBef>
              <a:spcAft>
                <a:spcPts val="0"/>
              </a:spcAft>
            </a:pPr>
            <a:r>
              <a:rPr sz="840" b="1" spc="50">
                <a:solidFill>
                  <a:srgbClr val="8A6D33"/>
                </a:solidFill>
                <a:latin typeface="Yu Gothic"/>
                <a:ea typeface="Yu Gothic"/>
                <a:cs typeface="Yu Gothic"/>
              </a:rPr>
              <a:t>職業紹介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3712964" y="9876472"/>
            <a:ext cx="2055736" cy="16382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ts val="1289"/>
              </a:lnSpc>
              <a:spcBef>
                <a:spcPts val="0"/>
              </a:spcBef>
              <a:spcAft>
                <a:spcPts val="0"/>
              </a:spcAft>
            </a:pPr>
            <a:r>
              <a:rPr sz="860" b="0" spc="-3">
                <a:solidFill>
                  <a:srgbClr val="1C2636"/>
                </a:solidFill>
                <a:latin typeface="Yu Gothic"/>
                <a:ea typeface="Yu Gothic"/>
                <a:cs typeface="Yu Gothic"/>
              </a:rPr>
              <a:t>有料職業紹介 許可番号 </a:t>
            </a:r>
            <a:r>
              <a:rPr sz="1060" b="1" spc="29">
                <a:solidFill>
                  <a:srgbClr val="1B365D"/>
                </a:solidFill>
                <a:latin typeface="Yu Gothic"/>
                <a:ea typeface="Yu Gothic"/>
                <a:cs typeface="Yu Gothic"/>
              </a:rPr>
              <a:t>14-ユ-302600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431899" y="10226849"/>
            <a:ext cx="6829996" cy="42519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ts val="1116"/>
              </a:lnSpc>
              <a:spcBef>
                <a:spcPts val="0"/>
              </a:spcBef>
              <a:spcAft>
                <a:spcPts val="0"/>
              </a:spcAft>
            </a:pPr>
            <a:r>
              <a:rPr sz="720" b="0" spc="-46">
                <a:solidFill>
                  <a:srgbClr val="4D5B70"/>
                </a:solidFill>
                <a:latin typeface="Yu Gothic"/>
                <a:ea typeface="Yu Gothic"/>
                <a:cs typeface="Yu Gothic"/>
              </a:rPr>
              <a:t>本書は一般的な情報提供であり、法律・税務・労務・投資等の個別の助言ではありません。個別のご判断は各分野の専門家にご確認ください。補助金・助成金の採択・受給を保証するものではありません。制度名・要件・上限額は年度・公募回により変わります。CO-LINKは公的な認定機関ではなく、当社の民間認定は公的認定とは異なります。本資料の記載内容は予告なく変更される場合があります。</a:t>
            </a:r>
          </a:p>
        </p:txBody>
      </p:sp>
      <p:sp>
        <p:nvSpPr>
          <p:cNvPr id="180" name="Oval 179"/>
          <p:cNvSpPr/>
          <p:nvPr/>
        </p:nvSpPr>
        <p:spPr>
          <a:xfrm>
            <a:off x="6355746" y="829758"/>
            <a:ext cx="572309" cy="572309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1" name="Oval 180"/>
          <p:cNvSpPr/>
          <p:nvPr/>
        </p:nvSpPr>
        <p:spPr>
          <a:xfrm>
            <a:off x="6368319" y="842331"/>
            <a:ext cx="547163" cy="547163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2" name="Picture 181" descr="写真（イメージ）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07943" y="881955"/>
            <a:ext cx="467915" cy="467915"/>
          </a:xfrm>
          <a:prstGeom prst="ellipse">
            <a:avLst/>
          </a:prstGeom>
        </p:spPr>
      </p:pic>
      <p:sp>
        <p:nvSpPr>
          <p:cNvPr id="183" name="Oval 182"/>
          <p:cNvSpPr/>
          <p:nvPr/>
        </p:nvSpPr>
        <p:spPr>
          <a:xfrm>
            <a:off x="6985736" y="1009691"/>
            <a:ext cx="392376" cy="392376"/>
          </a:xfrm>
          <a:prstGeom prst="ellipse">
            <a:avLst/>
          </a:prstGeom>
          <a:solidFill>
            <a:srgbClr val="B8996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4" name="Oval 183"/>
          <p:cNvSpPr/>
          <p:nvPr/>
        </p:nvSpPr>
        <p:spPr>
          <a:xfrm>
            <a:off x="6998309" y="1022264"/>
            <a:ext cx="367230" cy="367230"/>
          </a:xfrm>
          <a:prstGeom prst="ellips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85" name="Picture 184" descr="写真（イメージ）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037933" y="1061888"/>
            <a:ext cx="287982" cy="287982"/>
          </a:xfrm>
          <a:prstGeom prst="ellipse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CO-LINK 会社案内（おもて・うら6面）</dc:title>
  <dc:subject/>
  <dc:creator>株式会社CO-LINK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