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枚目】株式会社CO-LINKの事業案内です。共に考え、共に創り、共に動かす。法律関係、事業承継、共創事業、AIデラックス支援、補助金、Web・SEO・AEO、AIスクール、有料職業紹介までを、19枚でご紹介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【2枚目】理念は、ひとりひとりの収益機会をふやし、社会に広げることです。共に向き合い、共につくり、共に動かし続ける。助言で終わらず、設計・構築・運用まで進行管理します。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【3枚目】事業マップです。10の取り組みを、ひとつのチームで。法定の業務は有資格者が担い、当社が進行管理します。補助金・助成金は、すべての支援で最初に検討します。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【4枚目】法律関係は、どんなご相談でもまずお受けします。整理したうえで、弁護士や司法書士などの有資格者へつなぎ、進行を管理します。法的な判断や代理は有資格者の担当です。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【5枚目】事業承継も、どんなことでもまずご相談ください。棚卸し、設計図、専門家チーム、実行と定着の順に進めます。M&amp;Aの仲介そのものは行わず、準備と進行管理を担います。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6枚目】コンサルティングは、助言で終わらず、設計・構築・運用まで共に動く伴走型です。組織、マーケティング、戦力設計、AIシステム、コンプライアンス、研修の6領域を、徹底調査から継続まで一つの流れで進め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7枚目】共創事業です。勉強会・相談会で人とつながり、一緒にレポートをつくり、あなた自身の商品にして、プレゼンして社会へ広げます。私たちも一緒に参画する共同事業や、専用ページ、商品化のお手伝いがあります。条件は着手前に書面で決め、紹介料は設け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8枚目】AIデラックス支援（AI変革工房）です。手作業の多い仕事を、AI・自動化・Webアプリ・業務システム・SaaS連携で減らし、残った時間を、判断や対話といった、あなたにしかできない仕事に使っていただきます。あなた用にカスタマイズ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9枚目】AIスクールです。AIをわかりやすく、一から覚えていただけるよう、記事・教材、講座、勉強会・相談会、無料のAI活用診断を用意しています。AIを覚えたうえで、AIデラックス支援で作業そのものを減らす、という流れ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10枚目】ファイナンス・補助金・助成金です。すべての商品・支援に、補助金・助成金を最初に検討する「バインド」を組み込みます。総投資額から公的支援額（見込み）を引いた実質負担額でご提案します。特に高額なご提案ほど、制度の活用を最初に検討します。採択や受給を保証するもの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11枚目】Web構築とSEO対策、AEO対策です。設計、構築、検索対策、改善の流れで、つくって終わりにしません。当社のサイト自身にも、専用ページ、構造化データ、AI向けの案内ファイルを実装しています。検索順位や特定のAIでの引用をお約束するもの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12枚目】SNS・マーケティングの自動化です。思いつきや資料を一か所に投げ込むと、7つの形式の下書きになり、人が確認し、予約の準備までを整えます。公開の判断は人が行います。Web戦略全体を、集客から継続までの流れとして効率化し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13枚目】私たちの土台は、設計力、組織力、実装力の3つです。設計には心理学・行動科学、組織づくりには組織学・社会学の知見をふまえ、AIとWebで動く形にします。特定の心理検査やツールの実施を標準で含むもの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14枚目】商品とWebページです。経営・事業承継、法律・相続、税務、AI・DX、人材・採用・育成など14のカテゴリの商品ページがあります。あなた専用のページ（LP）づくりも承ります。提供状況や購入方法は、各ページでご確認ください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15枚目】無料の診断室です。経営課題かんたん診断、AI活用診断、組織・人材診断、事業承継の準備状況セルフチェック、資金・資産診断、バックオフィス簡易診断の6種があります。結果は目安で、個別の助言ではありません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16枚目】知見記事と用語集です。事業承継とM&amp;Aの違い、企業価値算定の考え方、補助金と助成金の違いなど、判断に迷いやすいテーマを整理しています。パンフレットや会社案内、PDF資料は、サイトでそのままご覧いただけ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【17枚目】会社概要と拠点です。本社は横浜市青葉区、新横浜に有料職業紹介の事業所、北海道の函館に支店があります。法人番号、設立、資本金は法人登記簿にもとづく情報です。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18枚目】最後の事業として、有料職業紹介と人材戦略です。許可番号は14-ユ-302600。要件の整理、募集とご紹介、採用広報、定着と研修、そして人材戦略まで、組織づくりやAI、補助金と組み合わせて進め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【19枚目】お問い合わせです。電話、メール、公式LINE、公式サイトのいずれからでもご連絡いただけます。ご相談は無料で、ご連絡の時点で契約の義務は発生しません。共に取り組む専門家・実務家の方も募集しています。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7.png"/><Relationship Id="rId4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8.png"/><Relationship Id="rId4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4.png"/><Relationship Id="rId6" Type="http://schemas.openxmlformats.org/officeDocument/2006/relationships/image" Target="../media/image21.png"/><Relationship Id="rId7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6720840" y="1554479"/>
            <a:ext cx="3931920" cy="3931920"/>
          </a:xfrm>
          <a:prstGeom prst="ellipse">
            <a:avLst/>
          </a:prstGeom>
          <a:noFill/>
          <a:ln w="15875">
            <a:solidFill>
              <a:srgbClr val="E3E9F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6217920" y="1051560"/>
            <a:ext cx="4937760" cy="4937760"/>
          </a:xfrm>
          <a:prstGeom prst="ellipse">
            <a:avLst/>
          </a:prstGeom>
          <a:noFill/>
          <a:ln w="15875">
            <a:solidFill>
              <a:srgbClr val="E9ED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5760720" y="594359"/>
            <a:ext cx="5852160" cy="5852160"/>
          </a:xfrm>
          <a:prstGeom prst="ellipse">
            <a:avLst/>
          </a:prstGeom>
          <a:noFill/>
          <a:ln w="15875">
            <a:solidFill>
              <a:srgbClr val="EEF1F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995160" y="1828800"/>
            <a:ext cx="3383280" cy="338328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903720" y="1737360"/>
            <a:ext cx="3566160" cy="3566160"/>
          </a:xfrm>
          <a:prstGeom prst="ellipse">
            <a:avLst/>
          </a:prstGeom>
          <a:noFill/>
          <a:ln w="1905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 rot="370303">
            <a:off x="8870985" y="546122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 rot="617546">
            <a:off x="9121735" y="601759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 rot="864788">
            <a:off x="9284743" y="62125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 rot="1112031">
            <a:off x="9529024" y="706433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 rot="1359274">
            <a:off x="9683457" y="75492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 rot="1606517">
            <a:off x="9917103" y="868408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 rot="1853760">
            <a:off x="10058894" y="944371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 rot="2101003">
            <a:off x="10277955" y="1084340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 rot="2348246">
            <a:off x="10403297" y="1185675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 rot="2595489">
            <a:off x="10604129" y="1349768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 rot="2842732">
            <a:off x="10709554" y="1473855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 rot="3089974">
            <a:off x="10888886" y="1659210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 rot="3337217">
            <a:off x="10971339" y="1802959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 rot="3584460">
            <a:off x="11126346" y="2006275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 rot="3831703">
            <a:off x="11183246" y="2166190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 rot="4078946">
            <a:off x="11311604" y="2383794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 rot="4326189">
            <a:off x="11340897" y="255604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 rot="5513811">
            <a:off x="11480883" y="355209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 rot="5756396">
            <a:off x="11509295" y="3783562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 rot="5998981">
            <a:off x="11438183" y="396249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 rot="6241566">
            <a:off x="11437766" y="4189931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 rot="6484151">
            <a:off x="11338180" y="4362811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 rot="6726736">
            <a:off x="11309787" y="4582197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 rot="6969321">
            <a:off x="11182862" y="474507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 rot="7211906">
            <a:off x="11127903" y="4952562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 rot="7454491">
            <a:off x="10975318" y="510169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 rot="7697075">
            <a:off x="10895732" y="5293660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ounded Rectangle 33"/>
          <p:cNvSpPr/>
          <p:nvPr/>
        </p:nvSpPr>
        <p:spPr>
          <a:xfrm rot="7939660">
            <a:off x="10719674" y="542557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 rot="8182245">
            <a:off x="10617889" y="5598709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ounded Rectangle 35"/>
          <p:cNvSpPr/>
          <p:nvPr/>
        </p:nvSpPr>
        <p:spPr>
          <a:xfrm rot="8424830">
            <a:off x="10421015" y="5710277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 rot="8667415">
            <a:off x="10299900" y="5861643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 rot="8910000">
            <a:off x="10085279" y="595013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ounded Rectangle 38"/>
          <p:cNvSpPr/>
          <p:nvPr/>
        </p:nvSpPr>
        <p:spPr>
          <a:xfrm rot="9152585">
            <a:off x="9948087" y="6077234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 rot="9395170">
            <a:off x="9719141" y="6140386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 rot="9637755">
            <a:off x="9569447" y="6241195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 rot="9880340">
            <a:off x="9329883" y="6277242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ounded Rectangle 42"/>
          <p:cNvSpPr/>
          <p:nvPr/>
        </p:nvSpPr>
        <p:spPr>
          <a:xfrm rot="10122925">
            <a:off x="9171508" y="6350266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 rot="10365509">
            <a:off x="8925244" y="6357983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 rot="10608094">
            <a:off x="8762184" y="6402277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ounded Rectangle 45"/>
          <p:cNvSpPr/>
          <p:nvPr/>
        </p:nvSpPr>
        <p:spPr>
          <a:xfrm rot="10850679">
            <a:off x="8513271" y="6381005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 rot="11093264">
            <a:off x="8349613" y="6396194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 rot="11335849">
            <a:off x="8102156" y="6345848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 rot="11578434">
            <a:off x="7942000" y="6332139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 rot="11821019">
            <a:off x="7700074" y="6253213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 rot="12063604">
            <a:off x="7547449" y="6211385"/>
            <a:ext cx="175747" cy="79369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 rot="12306189">
            <a:off x="7315019" y="6104941"/>
            <a:ext cx="260786" cy="130393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 rot="15900000">
            <a:off x="8313112" y="1547897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 rot="15900000">
            <a:off x="8360972" y="1352205"/>
            <a:ext cx="283464" cy="128016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 rot="15900000">
            <a:off x="8271671" y="1074218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 rot="15900000">
            <a:off x="8203754" y="-161820"/>
            <a:ext cx="336499" cy="168249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ounded Rectangle 56"/>
          <p:cNvSpPr/>
          <p:nvPr/>
        </p:nvSpPr>
        <p:spPr>
          <a:xfrm rot="15900000">
            <a:off x="8248814" y="-458803"/>
            <a:ext cx="187086" cy="844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3C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ounded Rectangle 57"/>
          <p:cNvSpPr/>
          <p:nvPr/>
        </p:nvSpPr>
        <p:spPr>
          <a:xfrm rot="15900000">
            <a:off x="8202935" y="-768844"/>
            <a:ext cx="227136" cy="11356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DC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ounded Rectangle 58"/>
          <p:cNvSpPr/>
          <p:nvPr/>
        </p:nvSpPr>
        <p:spPr>
          <a:xfrm rot="15900000">
            <a:off x="8234375" y="-997281"/>
            <a:ext cx="119054" cy="53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7D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 rot="21120000">
            <a:off x="10332765" y="3154401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ounded Rectangle 60"/>
          <p:cNvSpPr/>
          <p:nvPr/>
        </p:nvSpPr>
        <p:spPr>
          <a:xfrm rot="21120000">
            <a:off x="10636775" y="3162461"/>
            <a:ext cx="283464" cy="128016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 rot="21120000">
            <a:off x="10803625" y="3088226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ounded Rectangle 62"/>
          <p:cNvSpPr/>
          <p:nvPr/>
        </p:nvSpPr>
        <p:spPr>
          <a:xfrm rot="21120000">
            <a:off x="12031894" y="2942546"/>
            <a:ext cx="336499" cy="168249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ounded Rectangle 63"/>
          <p:cNvSpPr/>
          <p:nvPr/>
        </p:nvSpPr>
        <p:spPr>
          <a:xfrm rot="21120000">
            <a:off x="12443447" y="2937085"/>
            <a:ext cx="187086" cy="844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3C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 rot="21120000">
            <a:off x="12717166" y="2881263"/>
            <a:ext cx="227136" cy="11356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DC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 rot="21120000">
            <a:off x="13028008" y="2875073"/>
            <a:ext cx="119054" cy="53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7D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ounded Rectangle 66"/>
          <p:cNvSpPr/>
          <p:nvPr/>
        </p:nvSpPr>
        <p:spPr>
          <a:xfrm rot="7500000">
            <a:off x="7401307" y="4950800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ounded Rectangle 67"/>
          <p:cNvSpPr/>
          <p:nvPr/>
        </p:nvSpPr>
        <p:spPr>
          <a:xfrm rot="7500000">
            <a:off x="7333523" y="5186697"/>
            <a:ext cx="283464" cy="128016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ounded Rectangle 68"/>
          <p:cNvSpPr/>
          <p:nvPr/>
        </p:nvSpPr>
        <p:spPr>
          <a:xfrm rot="7500000">
            <a:off x="7128578" y="5340297"/>
            <a:ext cx="420624" cy="21031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ounded Rectangle 69"/>
          <p:cNvSpPr/>
          <p:nvPr/>
        </p:nvSpPr>
        <p:spPr>
          <a:xfrm rot="7500000">
            <a:off x="6483574" y="6342561"/>
            <a:ext cx="336499" cy="168249"/>
          </a:xfrm>
          <a:prstGeom prst="roundRect">
            <a:avLst>
              <a:gd name="adj" fmla="val 50000"/>
            </a:avLst>
          </a:prstGeom>
          <a:noFill/>
          <a:ln w="20320">
            <a:solidFill>
              <a:srgbClr val="C7B07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 rot="7500000">
            <a:off x="6363175" y="6663081"/>
            <a:ext cx="187086" cy="84490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3C09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ounded Rectangle 71"/>
          <p:cNvSpPr/>
          <p:nvPr/>
        </p:nvSpPr>
        <p:spPr>
          <a:xfrm rot="7500000">
            <a:off x="6173009" y="6891528"/>
            <a:ext cx="227136" cy="113568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DDCF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ounded Rectangle 72"/>
          <p:cNvSpPr/>
          <p:nvPr/>
        </p:nvSpPr>
        <p:spPr>
          <a:xfrm rot="7500000">
            <a:off x="6078308" y="7133855"/>
            <a:ext cx="119054" cy="5376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E7DDC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4" name="Picture 73" descr="握手の様子（イメー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8855" y="102574"/>
            <a:ext cx="1005840" cy="1005840"/>
          </a:xfrm>
          <a:prstGeom prst="ellipse">
            <a:avLst/>
          </a:prstGeom>
          <a:ln w="28575">
            <a:solidFill>
              <a:srgbClr val="B89968"/>
            </a:solidFill>
          </a:ln>
        </p:spPr>
      </p:pic>
      <p:pic>
        <p:nvPicPr>
          <p:cNvPr id="75" name="Picture 74" descr="勉強会の様子（イメージ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45491" y="2674296"/>
            <a:ext cx="877824" cy="877824"/>
          </a:xfrm>
          <a:prstGeom prst="ellipse">
            <a:avLst/>
          </a:prstGeom>
          <a:ln w="28575">
            <a:solidFill>
              <a:srgbClr val="B89968"/>
            </a:solidFill>
          </a:ln>
        </p:spPr>
      </p:pic>
      <p:pic>
        <p:nvPicPr>
          <p:cNvPr id="76" name="Picture 75" descr="相談の様子（イメージ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9557" y="5478432"/>
            <a:ext cx="877824" cy="877824"/>
          </a:xfrm>
          <a:prstGeom prst="ellipse">
            <a:avLst/>
          </a:prstGeom>
          <a:ln w="28575">
            <a:solidFill>
              <a:srgbClr val="B89968"/>
            </a:solidFill>
          </a:ln>
        </p:spPr>
      </p:pic>
      <p:pic>
        <p:nvPicPr>
          <p:cNvPr id="77" name="Picture 76" descr="株式会社CO-LINKのロゴ（円形バッジ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0920" y="2194560"/>
            <a:ext cx="2651760" cy="2651760"/>
          </a:xfrm>
          <a:prstGeom prst="rect">
            <a:avLst/>
          </a:prstGeom>
        </p:spPr>
      </p:pic>
      <p:sp>
        <p:nvSpPr>
          <p:cNvPr id="78" name="Rectangle 77"/>
          <p:cNvSpPr/>
          <p:nvPr/>
        </p:nvSpPr>
        <p:spPr>
          <a:xfrm>
            <a:off x="640080" y="731520"/>
            <a:ext cx="60350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Co-operation  ·  Co-creation  ·  Co-working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40080" y="1234440"/>
            <a:ext cx="6309360" cy="2011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共に考え、</a:t>
            </a:r>
          </a:p>
          <a:p>
            <a:pPr algn="l">
              <a:lnSpc>
                <a:spcPts val="56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共に創り、共に動かす。</a:t>
            </a:r>
          </a:p>
        </p:txBody>
      </p:sp>
      <p:sp>
        <p:nvSpPr>
          <p:cNvPr id="80" name="Rectangle 79"/>
          <p:cNvSpPr/>
          <p:nvPr/>
        </p:nvSpPr>
        <p:spPr>
          <a:xfrm>
            <a:off x="640080" y="3200400"/>
            <a:ext cx="1097280" cy="54864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640080" y="3401568"/>
            <a:ext cx="6126480" cy="53035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2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事業案内パンフレット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40080" y="3931920"/>
            <a:ext cx="612648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</a:t>
            </a:r>
          </a:p>
        </p:txBody>
      </p:sp>
      <p:sp>
        <p:nvSpPr>
          <p:cNvPr id="83" name="Rounded Rectangle 82"/>
          <p:cNvSpPr/>
          <p:nvPr/>
        </p:nvSpPr>
        <p:spPr>
          <a:xfrm>
            <a:off x="640080" y="4572000"/>
            <a:ext cx="15849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法律関係のご相談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2316480" y="4572000"/>
            <a:ext cx="9753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</a:t>
            </a:r>
          </a:p>
        </p:txBody>
      </p:sp>
      <p:sp>
        <p:nvSpPr>
          <p:cNvPr id="85" name="Rounded Rectangle 84"/>
          <p:cNvSpPr/>
          <p:nvPr/>
        </p:nvSpPr>
        <p:spPr>
          <a:xfrm>
            <a:off x="3383280" y="4572000"/>
            <a:ext cx="9753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共創事業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450080" y="4572000"/>
            <a:ext cx="17373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AIデラックス支援</a:t>
            </a:r>
          </a:p>
        </p:txBody>
      </p:sp>
      <p:sp>
        <p:nvSpPr>
          <p:cNvPr id="87" name="Rounded Rectangle 86"/>
          <p:cNvSpPr/>
          <p:nvPr/>
        </p:nvSpPr>
        <p:spPr>
          <a:xfrm>
            <a:off x="640080" y="5029200"/>
            <a:ext cx="14325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補助金・助成金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2164080" y="5029200"/>
            <a:ext cx="20421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Web・SEO・AEO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4297680" y="5029200"/>
            <a:ext cx="12801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AIスクール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5669280" y="5029200"/>
            <a:ext cx="1280160" cy="347472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有料職業紹介</a:t>
            </a:r>
          </a:p>
        </p:txBody>
      </p:sp>
      <p:sp>
        <p:nvSpPr>
          <p:cNvPr id="91" name="Rectangle 90"/>
          <p:cNvSpPr/>
          <p:nvPr/>
        </p:nvSpPr>
        <p:spPr>
          <a:xfrm>
            <a:off x="640080" y="5577840"/>
            <a:ext cx="6309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私たちが、いまできること。そして、やりたいこと。</a:t>
            </a:r>
          </a:p>
        </p:txBody>
      </p:sp>
      <p:sp>
        <p:nvSpPr>
          <p:cNvPr id="92" name="Rectangle 91"/>
          <p:cNvSpPr/>
          <p:nvPr/>
        </p:nvSpPr>
        <p:spPr>
          <a:xfrm>
            <a:off x="640080" y="6144768"/>
            <a:ext cx="5669280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本資料は一般的なご案内です。法律・税務・労務・投資などの個別の助言ではなく、成果をお約束するものでもありません。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私たちが目指すこと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ひとりひとりの「収益機会」をふやし、その力を社会に広げる。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2 / 19</a:t>
            </a:r>
          </a:p>
        </p:txBody>
      </p:sp>
      <p:sp>
        <p:nvSpPr>
          <p:cNvPr id="13" name="Oval 12"/>
          <p:cNvSpPr/>
          <p:nvPr/>
        </p:nvSpPr>
        <p:spPr>
          <a:xfrm>
            <a:off x="685800" y="1920240"/>
            <a:ext cx="1874519" cy="187451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85800" y="1920240"/>
            <a:ext cx="1874519" cy="18745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Co-operation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共に向き合う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3931920"/>
            <a:ext cx="214884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5720" tIns="0" rIns="45720" bIns="0">
            <a:no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同じ側に立ち、整理します。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5407" y="2775661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2753715" y="2775661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3063240" y="1920240"/>
            <a:ext cx="1874519" cy="187451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063240" y="1920240"/>
            <a:ext cx="1874519" cy="18745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Co-creation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共につくる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926080" y="3931920"/>
            <a:ext cx="214884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5720" tIns="0" rIns="45720" bIns="0">
            <a:no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事業・商品・レポートを一緒に。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952847" y="2775661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5131155" y="2775661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5440680" y="1920240"/>
            <a:ext cx="1874519" cy="1874519"/>
          </a:xfrm>
          <a:prstGeom prst="ellipse">
            <a:avLst/>
          </a:prstGeom>
          <a:solidFill>
            <a:srgbClr val="FFFFFF"/>
          </a:solidFill>
          <a:ln w="2857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40680" y="1920240"/>
            <a:ext cx="1874519" cy="18745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bIns="0">
            <a:noAutofit/>
          </a:bodyPr>
          <a:lstStyle/>
          <a:p>
            <a:pPr algn="ctr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Co-working</a:t>
            </a:r>
          </a:p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共に動かし続ける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303520" y="3931920"/>
            <a:ext cx="2148840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45720" tIns="0" rIns="45720" bIns="0">
            <a:noAutofit/>
          </a:bodyPr>
          <a:lstStyle/>
          <a:p>
            <a:pPr algn="ctr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続けられる仕組みへ。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092440" y="1828800"/>
            <a:ext cx="3547872" cy="3017520"/>
          </a:xfrm>
          <a:prstGeom prst="roundRect">
            <a:avLst>
              <a:gd name="adj" fmla="val 3636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tIns="182880" rIns="274320" bIns="18288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私たちの約束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助言で終わらず、設計・構築・運用（PM）まで。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800"/>
              </a:spcAft>
            </a:pPr>
            <a:r>
              <a:rPr sz="135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「やらなくてよい作業」を減らし、あなたにしかできない仕事へ。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35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専門家とチームで。責任の線引きは、はっきりと。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166360"/>
            <a:ext cx="11091672" cy="1051560"/>
          </a:xfrm>
          <a:prstGeom prst="roundRect">
            <a:avLst>
              <a:gd name="adj" fmla="val 8695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30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CO-LINKは、共に事業をつくる「共創」の会社です。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法律・承継・AI・補助金・Web・人材まで、窓口をひとつに。必要な専門家とつなぎ、最後まで進行管理します。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私たちにできること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10の取り組みを、ひとつのチームで。専門家と力を合わせます。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3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883664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01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法律関係のご相談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契約・予防・労務・許認可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98064" y="1810512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2798064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798064" y="1883664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02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事業承継・相続・M&amp;A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後継者から会社の出口まで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47488" y="1810512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047488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47488" y="1883664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03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コンサル（共に働く）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統合経営顧問・PM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296912" y="1810512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7296912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296912" y="1883664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04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共創事業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共に事業をつくる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546336" y="1810512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546336" y="1810512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546336" y="1883664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05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AIデラックス支援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やらなくてよい作業を減らす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48640" y="3218688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" y="321868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3291840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06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ファイナンス・補助金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すべての支援にセットで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98064" y="3218688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2798064" y="321868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798064" y="3291840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07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Web・SEO・AEO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構築から検索対策まで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47488" y="3218688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5047488" y="321868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47488" y="3291840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08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SNS・マーケの自動化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発信を仕組みに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296912" y="3218688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7296912" y="321868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296912" y="3291840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09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AIスクール・講座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AIをわかりやすく、一から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546336" y="3218688"/>
            <a:ext cx="2084831" cy="12801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546336" y="3218688"/>
            <a:ext cx="2084831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546336" y="3291840"/>
            <a:ext cx="2084831" cy="118871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10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有料職業紹介・人材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募集から人材戦略まで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548640" y="4754880"/>
            <a:ext cx="6400800" cy="1097280"/>
          </a:xfrm>
          <a:prstGeom prst="roundRect">
            <a:avLst>
              <a:gd name="adj" fmla="val 8333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200"/>
              </a:spcAft>
            </a:pPr>
            <a:r>
              <a:rPr sz="145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専門家とのチーム「絆ネットワーク（LINK-A）」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弁護士・税理士・司法書士・行政書士・社会保険労務士・診断士・金融機関など。法定の業務は有資格者が担い、当社は進行役（PM）です。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086600" y="4754880"/>
            <a:ext cx="4553712" cy="1097280"/>
          </a:xfrm>
          <a:prstGeom prst="roundRect">
            <a:avLst>
              <a:gd name="adj" fmla="val 8333"/>
            </a:avLst>
          </a:prstGeom>
          <a:solidFill>
            <a:srgbClr val="EFE5D0"/>
          </a:solidFill>
          <a:ln w="127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 − 公的支援額（見込み）＝ 実質負担額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すべての支援で、使える制度を最初に検討します。</a:t>
            </a:r>
          </a:p>
        </p:txBody>
      </p:sp>
      <p:sp>
        <p:nvSpPr>
          <p:cNvPr id="45" name="Rectangle 44"/>
          <p:cNvSpPr/>
          <p:nvPr/>
        </p:nvSpPr>
        <p:spPr>
          <a:xfrm>
            <a:off x="548640" y="5943600"/>
            <a:ext cx="1109167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ご相談は無料です。ご連絡いただいた時点で、契約の義務は発生しません。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法律関係のご相談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どんなことでも、まずはご相談ください。整理して、有資格者へつなぎます。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4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28800"/>
            <a:ext cx="35935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8288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契約書・社内規程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1828800"/>
            <a:ext cx="64008" cy="621792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79" y="1828800"/>
            <a:ext cx="35935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8288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トラブルの予防と初動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79" y="1828800"/>
            <a:ext cx="64008" cy="621792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46719" y="1828800"/>
            <a:ext cx="35935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8288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労務・社会保険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19" y="1828800"/>
            <a:ext cx="64008" cy="621792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2578608"/>
            <a:ext cx="35935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8288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許認可・各種の手続き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2578608"/>
            <a:ext cx="64008" cy="621792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297679" y="2578608"/>
            <a:ext cx="35935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8288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個人情報・コンプライアンス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97679" y="2578608"/>
            <a:ext cx="64008" cy="621792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8046719" y="2578608"/>
            <a:ext cx="35935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18288" bIns="18288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相続・会社の登記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46719" y="2578608"/>
            <a:ext cx="64008" cy="621792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548640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548640" y="3493008"/>
            <a:ext cx="249859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694944" y="3675887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94944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48640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ご相談（無料）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電話・LINE・メール・Webから。まずはお話を伺います。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3051810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3188970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412998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3412998" y="3493008"/>
            <a:ext cx="249859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3559302" y="3675887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3559302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36" name="Rectangle 35"/>
          <p:cNvSpPr/>
          <p:nvPr/>
        </p:nvSpPr>
        <p:spPr>
          <a:xfrm>
            <a:off x="3412998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整理する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論点・資料・期限を、わかる形にまとめます。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5916168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ounded Rectangle 37"/>
          <p:cNvSpPr/>
          <p:nvPr/>
        </p:nvSpPr>
        <p:spPr>
          <a:xfrm>
            <a:off x="6053328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6277355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6277355" y="3493008"/>
            <a:ext cx="249859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6423659" y="3675887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423659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277355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有資格者へつなぐ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弁護士・司法書士・行政書士・社労士・税理士など。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8780526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8917686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141713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9141713" y="3493008"/>
            <a:ext cx="249859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9288017" y="3675887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9288017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141713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進行を管理する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期限・資料・連絡を、最後まで当社がまとめます。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48640" y="530352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法的な判断・代理・訴訟対応は、弁護士などの有資格者が担当します。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当社は進行役（PM）として全体をつなぎます。当社の監査役には弁護士が就任しています。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事業承継・相続・M&amp;A準備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後継者・自社株・会社の出口まで。どんなことでも、まずはご相談ください。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5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28800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親族内の承継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8640" y="1828800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3355848" y="1828800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社員への承継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355848" y="1828800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163055" y="1828800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第三者への承継（M&amp;A準備）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63055" y="1828800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70263" y="1828800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事業再生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70263" y="1828800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48640" y="2578608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会社の解散・廃業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2578608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355848" y="2578608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企業価値の見える化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355848" y="2578608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163055" y="2578608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自社株・個人保証の整理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63055" y="2578608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8970263" y="2578608"/>
            <a:ext cx="2679192" cy="62179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18288" rIns="73152" bIns="18288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相続（土地・暗号資産を含む）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970263" y="2578608"/>
            <a:ext cx="64008" cy="621792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48640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48640" y="3493008"/>
            <a:ext cx="249859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694944" y="3675887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694944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48640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棚卸し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後継者・自社株・資産・借入・家族の気持ち。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3051810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3188970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3412998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3412998" y="3493008"/>
            <a:ext cx="249859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3559302" y="3675887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559302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412998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設計図づくり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いつ・誰に・どの形で。ロードマップに。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916168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6053328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277355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6277355" y="3493008"/>
            <a:ext cx="249859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6423659" y="3675887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6423659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47" name="Rectangle 46"/>
          <p:cNvSpPr/>
          <p:nvPr/>
        </p:nvSpPr>
        <p:spPr>
          <a:xfrm>
            <a:off x="6277355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専門家チーム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弁護士・税理士・司法書士などを組成。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8780526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8917686" y="3826763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9141713" y="3493008"/>
            <a:ext cx="2498598" cy="16002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9141713" y="3493008"/>
            <a:ext cx="249859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9288017" y="3675887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288017" y="3675887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141713" y="4151376"/>
            <a:ext cx="2498598" cy="9052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実行・定着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手続きと進行を管理し、引き継ぎまで。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548640" y="5303520"/>
            <a:ext cx="11091672" cy="914400"/>
          </a:xfrm>
          <a:prstGeom prst="roundRect">
            <a:avLst>
              <a:gd name="adj" fmla="val 1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M&amp;Aの相手探し・交渉の仲介は行いません。準備・整理・専門家の接続・進行管理が当社の役割です。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企業価値の算定は簡易な目安で、正式な評価・鑑定は税理士・公認会計士が行います。補助金・税制は年度で変わります。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コンサルティング（共に働く）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助言で終わらず、設計・構築・運用まで。会社に寄りそい、共に動きます。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6 / 19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810512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F2F5F9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91440" rIns="182880" bIns="91440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よくある助言型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診断し、提案書を渡して終わり。実行は会社まかせ。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45352" y="1810512"/>
            <a:ext cx="5394960" cy="1325880"/>
          </a:xfrm>
          <a:prstGeom prst="roundRect">
            <a:avLst>
              <a:gd name="adj" fmla="val 5517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91440" rIns="182880" bIns="91440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CO-LINKの伴走型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設計・構築・運用（PM）まで、チームの一員として共に動きます。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831586" y="2379726"/>
            <a:ext cx="329184" cy="17830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6037326" y="2379726"/>
            <a:ext cx="329184" cy="17830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48640" y="3337560"/>
            <a:ext cx="1764792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48640" y="3337560"/>
            <a:ext cx="17647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3401568"/>
            <a:ext cx="1764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54864" rIns="73152" bIns="18288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役割・評価・対立の解決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423160" y="3337560"/>
            <a:ext cx="1764792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423160" y="3337560"/>
            <a:ext cx="17647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423160" y="3401568"/>
            <a:ext cx="1764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54864" rIns="73152" bIns="18288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マーケティング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集客から成約まで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97679" y="3337560"/>
            <a:ext cx="1764792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97679" y="3337560"/>
            <a:ext cx="17647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97679" y="3401568"/>
            <a:ext cx="1764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54864" rIns="73152" bIns="18288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戦力設計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人材配置と育成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72199" y="3337560"/>
            <a:ext cx="1764792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172199" y="3337560"/>
            <a:ext cx="17647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172199" y="3401568"/>
            <a:ext cx="1764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54864" rIns="73152" bIns="18288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AIシステム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実装と定着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046719" y="3337560"/>
            <a:ext cx="1764792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8046719" y="3337560"/>
            <a:ext cx="17647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8046719" y="3401568"/>
            <a:ext cx="1764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54864" rIns="73152" bIns="18288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コンプライアンス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規程と体制づくり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921240" y="3337560"/>
            <a:ext cx="1764792" cy="10972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921240" y="3337560"/>
            <a:ext cx="17647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21240" y="3401568"/>
            <a:ext cx="1764792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09728" tIns="54864" rIns="73152" bIns="18288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研修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勉強会・相談会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48640" y="4617720"/>
            <a:ext cx="1925726" cy="1572768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48640" y="4617720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694944" y="4800600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694944" y="480060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5276088"/>
            <a:ext cx="1925726" cy="8778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88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徹底調査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出典つきで現状を整理。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478938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ounded Rectangle 40"/>
          <p:cNvSpPr/>
          <p:nvPr/>
        </p:nvSpPr>
        <p:spPr>
          <a:xfrm>
            <a:off x="2616098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2840126" y="4617720"/>
            <a:ext cx="1925726" cy="1572768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840126" y="4617720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2986430" y="4800600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2986430" y="480060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840126" y="5276088"/>
            <a:ext cx="1925726" cy="8778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88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設計・戦略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仕組みと優先順位。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770424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4907584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5131612" y="4617720"/>
            <a:ext cx="1925726" cy="1572768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5131612" y="4617720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5277916" y="4800600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5277916" y="480060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31612" y="5276088"/>
            <a:ext cx="1925726" cy="8778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88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実装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動く形にして導入。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7061911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7199071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7423099" y="4617720"/>
            <a:ext cx="1925726" cy="1572768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7423099" y="4617720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7569403" y="4800600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7569403" y="480060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7423099" y="5276088"/>
            <a:ext cx="1925726" cy="8778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88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連携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専門家と力を合わせる。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9353397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ounded Rectangle 61"/>
          <p:cNvSpPr/>
          <p:nvPr/>
        </p:nvSpPr>
        <p:spPr>
          <a:xfrm>
            <a:off x="9490557" y="4951475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9714585" y="4617720"/>
            <a:ext cx="1925726" cy="1572768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9714585" y="4617720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9860889" y="4800600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9860889" y="480060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67" name="Rectangle 66"/>
          <p:cNvSpPr/>
          <p:nvPr/>
        </p:nvSpPr>
        <p:spPr>
          <a:xfrm>
            <a:off x="9714585" y="5276088"/>
            <a:ext cx="1925726" cy="8778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880"/>
              </a:lnSpc>
              <a:spcBef>
                <a:spcPts val="0"/>
              </a:spcBef>
              <a:spcAft>
                <a:spcPts val="3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継続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毎月の見直しで定着。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共創事業（共に事業をつくる）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勉強会・相談会で出会い、レポートを商品にし、社会へ広げる。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7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94944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94944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勉強会・相談会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さまざまな人とつながり、お悩みと知見を持ち寄る。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78938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616098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40126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840126" y="1810512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986430" y="1993392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986430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40126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レポートをつくる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一緒に調べ、整理し、形にする。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70424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907584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31612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131612" y="1810512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277916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77916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31612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商品にする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あなたの専門性を、自分の商品・サービスへ。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061911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199071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23099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23099" y="1810512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569403" y="1993392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569403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23099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プレゼンして広げる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発信し、社会に届ける。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353397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490557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714585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714585" y="1810512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860889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860889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714585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収益機会がふえる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続けるかどうかは、あなたが決める。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3794760"/>
            <a:ext cx="2679192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548640" y="3794760"/>
            <a:ext cx="26791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548640" y="3858768"/>
            <a:ext cx="2679192" cy="1335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共同事業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私たちも一緒に参画し、事業を立ち上げる。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355848" y="3794760"/>
            <a:ext cx="2679192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355848" y="3794760"/>
            <a:ext cx="26791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355848" y="3858768"/>
            <a:ext cx="2679192" cy="1335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レポートから商品へ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一緒につくったレポートを、あなたの商品に。</a:t>
            </a:r>
          </a:p>
        </p:txBody>
      </p:sp>
      <p:sp>
        <p:nvSpPr>
          <p:cNvPr id="52" name="Rectangle 51"/>
          <p:cNvSpPr/>
          <p:nvPr/>
        </p:nvSpPr>
        <p:spPr>
          <a:xfrm>
            <a:off x="6163055" y="3794760"/>
            <a:ext cx="2679192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6163055" y="3794760"/>
            <a:ext cx="26791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6163055" y="3858768"/>
            <a:ext cx="2679192" cy="1335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専門ページ（LP）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あなた専用のページで、ブランディングと集客を。</a:t>
            </a:r>
          </a:p>
        </p:txBody>
      </p:sp>
      <p:sp>
        <p:nvSpPr>
          <p:cNvPr id="55" name="Rectangle 54"/>
          <p:cNvSpPr/>
          <p:nvPr/>
        </p:nvSpPr>
        <p:spPr>
          <a:xfrm>
            <a:off x="8970263" y="3794760"/>
            <a:ext cx="2679192" cy="14173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8970263" y="3794760"/>
            <a:ext cx="26791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8970263" y="3858768"/>
            <a:ext cx="2679192" cy="13350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商品化・販売のお手伝い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出品や販売の準備を、一緒に進める。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548640" y="5394960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2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条件（役割・責任・報酬・権利）は、着手前に書面で決めます。紹介料は設けません。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案件・受任・収益をお約束するものではありません。販売の形（出品・代行など）は、個別にご相談ください。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AIデラックス支援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AI変革工房｜やらなくてよい作業を減らし、あなたにしかできない仕事へ。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8 / 19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810512"/>
            <a:ext cx="3383280" cy="1737360"/>
          </a:xfrm>
          <a:prstGeom prst="roundRect">
            <a:avLst>
              <a:gd name="adj" fmla="val 4210"/>
            </a:avLst>
          </a:prstGeom>
          <a:solidFill>
            <a:srgbClr val="F2F5F9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91440" rIns="182880" bIns="9144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いまの仕事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転記・集計・定型の連絡・紙の書類。毎日くり返す手作業。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34840" y="1810512"/>
            <a:ext cx="3383280" cy="1737360"/>
          </a:xfrm>
          <a:prstGeom prst="roundRect">
            <a:avLst>
              <a:gd name="adj" fmla="val 4210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91440" rIns="182880" bIns="9144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AI・自動化・システム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Webアプリ・業務システム・SaaS連携を、あなた用にカスタマイズ。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21040" y="1810512"/>
            <a:ext cx="3319272" cy="1737360"/>
          </a:xfrm>
          <a:prstGeom prst="roundRect">
            <a:avLst>
              <a:gd name="adj" fmla="val 4210"/>
            </a:avLst>
          </a:prstGeom>
          <a:solidFill>
            <a:srgbClr val="EFE5D0"/>
          </a:solidFill>
          <a:ln w="127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37744" tIns="91440" rIns="182880" bIns="9144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残った時間で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判断・対話・創造。あなたにしかできない仕事に集中。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920490" y="2590038"/>
            <a:ext cx="329184" cy="17830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4126230" y="2590038"/>
            <a:ext cx="329184" cy="17830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806690" y="2590038"/>
            <a:ext cx="329184" cy="17830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012430" y="2590038"/>
            <a:ext cx="329184" cy="178308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749039"/>
            <a:ext cx="365760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できること（実装専任）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133087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AI活用の業務実装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487168" y="4133087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業務自動化・RPA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425696" y="4133087"/>
            <a:ext cx="22860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データ整備・システム連携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821424" y="4133087"/>
            <a:ext cx="2133599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Webサイト・LP制作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64752" y="4133087"/>
            <a:ext cx="22860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業務システム・社内ツール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48640" y="4590288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DX構想・推進支援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487168" y="4590288"/>
            <a:ext cx="16764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内製化・運用定着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5166360"/>
            <a:ext cx="7315200" cy="1051560"/>
          </a:xfrm>
          <a:prstGeom prst="roundRect">
            <a:avLst>
              <a:gd name="adj" fmla="val 8695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診断・戦略設計・運用伴走の結果を、実際に動く形にします。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小さく試す → 一部の業務へ → 複数の業務へ → ルールと権限の整備 → 定着。段階を踏んで進めます。</a:t>
            </a:r>
          </a:p>
        </p:txBody>
      </p:sp>
      <p:pic>
        <p:nvPicPr>
          <p:cNvPr id="29" name="Picture 28" descr="AI変革工房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4572000"/>
            <a:ext cx="1051560" cy="105156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8001000" y="566013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AI変革工房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詳しくはこちら</a:t>
            </a:r>
          </a:p>
        </p:txBody>
      </p:sp>
      <p:pic>
        <p:nvPicPr>
          <p:cNvPr id="31" name="Picture 30" descr="AI活用診断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9840" y="4572000"/>
            <a:ext cx="1051560" cy="105156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9875519" y="566013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AI活用診断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無料・7つの視点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AIスクール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AIを、わかりやすく、一から。読む・学ぶ・試すの3ステップ。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9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2743200" cy="2971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2743200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874519"/>
            <a:ext cx="2743200" cy="2889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9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読む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AIスクールの記事・教材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14シリーズ（ツール別・業種別・自動化・プロンプト・個人向けなど）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PPTX・Word・PDFの教材（一部は会員限定）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288639" y="2940253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3466947" y="2940253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49039" y="1810512"/>
            <a:ext cx="2743200" cy="2971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3749039" y="1810512"/>
            <a:ext cx="27432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749039" y="1874519"/>
            <a:ext cx="2743200" cy="2889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9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学ぶ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講座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生成AI活用スタートガイド講座（全6章）など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非エンジニアの経営者・実務担当者向け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489039" y="2940253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6667347" y="2940253"/>
            <a:ext cx="285292" cy="154533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949440" y="1810512"/>
            <a:ext cx="2743200" cy="2971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6949440" y="1810512"/>
            <a:ext cx="2743200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949440" y="1874519"/>
            <a:ext cx="2743200" cy="2889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900"/>
              </a:lnSpc>
              <a:spcBef>
                <a:spcPts val="0"/>
              </a:spcBef>
              <a:spcAft>
                <a:spcPts val="200"/>
              </a:spcAft>
            </a:pP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試す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勉強会・相談会・診断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AIの勉強会・相談会で、一緒に覚える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無料のAI活用診断（7つの視点）</a:t>
            </a:r>
          </a:p>
        </p:txBody>
      </p:sp>
      <p:pic>
        <p:nvPicPr>
          <p:cNvPr id="26" name="Picture 25" descr="AIスクール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41280" y="1810512"/>
            <a:ext cx="1005840" cy="1005840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9944100" y="2852928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AIスクール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ページを見る</a:t>
            </a:r>
          </a:p>
        </p:txBody>
      </p:sp>
      <p:pic>
        <p:nvPicPr>
          <p:cNvPr id="28" name="Picture 27" descr="講座・教材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41280" y="3520440"/>
            <a:ext cx="1005840" cy="100584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9944100" y="456285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講座・教材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商品ページ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548640" y="5303520"/>
            <a:ext cx="11091672" cy="960120"/>
          </a:xfrm>
          <a:prstGeom prst="roundRect">
            <a:avLst>
              <a:gd name="adj" fmla="val 9523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AIを覚えて、自分の仕事に取り入れる。そのうえで、AIデラックス支援で「やらなくてよい作業」を減らします。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講座・教材の提供状況や購入方法は、各ページでご確認ください。会員限定の記事は、非会員の方には冒頭のみ表示されます。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ファイナンス・補助金・助成金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高額なご提案ほど、補助金・助成金を最初に検討します。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10 / 19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828800"/>
            <a:ext cx="32004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Autofit/>
          </a:bodyPr>
          <a:lstStyle/>
          <a:p>
            <a:pPr algn="ctr">
              <a:lnSpc>
                <a:spcPts val="24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</a:t>
            </a:r>
          </a:p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必要な投資の総額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749039" y="1828800"/>
            <a:ext cx="731520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480559" y="1828800"/>
            <a:ext cx="32004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Autofit/>
          </a:bodyPr>
          <a:lstStyle/>
          <a:p>
            <a:pPr algn="ctr">
              <a:lnSpc>
                <a:spcPts val="24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公的支援額（見込み）</a:t>
            </a:r>
          </a:p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補助金・助成金・税制優遇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680959" y="1828800"/>
            <a:ext cx="731520" cy="1143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36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＝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412480" y="1828800"/>
            <a:ext cx="3200400" cy="1143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905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>
            <a:noAutofit/>
          </a:bodyPr>
          <a:lstStyle/>
          <a:p>
            <a:pPr algn="ctr">
              <a:lnSpc>
                <a:spcPts val="2400"/>
              </a:lnSpc>
              <a:spcBef>
                <a:spcPts val="0"/>
              </a:spcBef>
              <a:spcAft>
                <a:spcPts val="200"/>
              </a:spcAft>
            </a:pPr>
            <a:r>
              <a:rPr sz="17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実質負担額</a:t>
            </a:r>
          </a:p>
          <a:p>
            <a:pPr algn="ctr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負担をおさえる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48640" y="3200400"/>
            <a:ext cx="3593592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3200400"/>
            <a:ext cx="35935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3264408"/>
            <a:ext cx="3593592" cy="18836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資金のご相談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・資金繰り・資金調達・融資の準備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・会計の分析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・銀行の融資アドバイザーとも連携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97679" y="3200400"/>
            <a:ext cx="3593592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297679" y="3200400"/>
            <a:ext cx="3593592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97679" y="3264408"/>
            <a:ext cx="3593592" cy="18836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補助金・助成金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・AI導入・設備・採用・人材育成・承継など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・使える制度を先に確認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・申請の手続きは有資格者と進めます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046719" y="3200400"/>
            <a:ext cx="3593592" cy="196596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8046719" y="3200400"/>
            <a:ext cx="3593592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046719" y="3264408"/>
            <a:ext cx="3593592" cy="18836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180"/>
              </a:lnSpc>
              <a:spcBef>
                <a:spcPts val="0"/>
              </a:spcBef>
              <a:spcAft>
                <a:spcPts val="200"/>
              </a:spcAft>
            </a:pPr>
            <a:r>
              <a:rPr sz="15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資産のご相談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・暗号資産・株式などの資産のご相談にも対応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・一般的な情報提供・整理の範囲</a:t>
            </a:r>
          </a:p>
          <a:p>
            <a:pPr algn="l">
              <a:lnSpc>
                <a:spcPts val="1880"/>
              </a:lnSpc>
              <a:spcBef>
                <a:spcPts val="0"/>
              </a:spcBef>
              <a:spcAft>
                <a:spcPts val="0"/>
              </a:spcAft>
            </a:pPr>
            <a:r>
              <a:rPr sz="12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・売買の勧誘・個別の投資助言は行いません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5349240"/>
            <a:ext cx="11091672" cy="868680"/>
          </a:xfrm>
          <a:prstGeom prst="roundRect">
            <a:avLst>
              <a:gd name="adj" fmla="val 10526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すべての商品・支援で、使える制度を最初に検討し、実質負担をおさえる提案にします。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制度は年度・公募回で変わります。採択・受給を保証するものではありません。該当する制度がない場合は「未確認（要調査）」とお伝えします。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Web構築・SEO対策・AEO対策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つくって終わりにしない。検索の入口と、AI検索への対応まで。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11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249859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249859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94944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94944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468880"/>
            <a:ext cx="2498598" cy="859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設計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目的・お客様の動き・問い合わせの導線を決める。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051810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3188970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3412998" y="1810512"/>
            <a:ext cx="249859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3412998" y="1810512"/>
            <a:ext cx="249859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3559302" y="1993392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559302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12998" y="2468880"/>
            <a:ext cx="2498598" cy="859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構築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Webサイト・LP・Webアプリを実装する。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5916168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6053328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277355" y="1810512"/>
            <a:ext cx="249859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6277355" y="1810512"/>
            <a:ext cx="249859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6423659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6423659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277355" y="2468880"/>
            <a:ext cx="2498598" cy="859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検索対策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SEO（検索エンジン）とAEO（AI検索）を整える。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780526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8917686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141713" y="1810512"/>
            <a:ext cx="2498598" cy="15544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141713" y="1810512"/>
            <a:ext cx="249859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9288017" y="1993392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9288017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141713" y="2468880"/>
            <a:ext cx="2498598" cy="8595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2030"/>
              </a:lnSpc>
              <a:spcBef>
                <a:spcPts val="0"/>
              </a:spcBef>
              <a:spcAft>
                <a:spcPts val="30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改善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計測し、見直しを続ける。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48640" y="3566160"/>
            <a:ext cx="3566160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548640" y="3566160"/>
            <a:ext cx="3566160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548640" y="3630168"/>
            <a:ext cx="3566160" cy="17007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SEO対策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検索エンジンの土台を整える。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構成・見出し・内部リンクなど。</a:t>
            </a:r>
          </a:p>
        </p:txBody>
      </p:sp>
      <p:pic>
        <p:nvPicPr>
          <p:cNvPr id="42" name="Picture 41" descr="SEO対策ページ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4343400"/>
            <a:ext cx="868680" cy="868680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4315968" y="3566160"/>
            <a:ext cx="3566160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315968" y="3566160"/>
            <a:ext cx="356616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315968" y="3630168"/>
            <a:ext cx="3566160" cy="17007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AEO対策（AI検索最適化）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AI回答に引用されやすい形へ。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貿易のAEO認定とは別物です。</a:t>
            </a:r>
          </a:p>
        </p:txBody>
      </p:sp>
      <p:pic>
        <p:nvPicPr>
          <p:cNvPr id="46" name="Picture 45" descr="AEO対策ページ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88" y="4343400"/>
            <a:ext cx="868680" cy="868680"/>
          </a:xfrm>
          <a:prstGeom prst="rect">
            <a:avLst/>
          </a:prstGeom>
        </p:spPr>
      </p:pic>
      <p:sp>
        <p:nvSpPr>
          <p:cNvPr id="47" name="Rounded Rectangle 46"/>
          <p:cNvSpPr/>
          <p:nvPr/>
        </p:nvSpPr>
        <p:spPr>
          <a:xfrm>
            <a:off x="8083296" y="3566160"/>
            <a:ext cx="3557016" cy="1783080"/>
          </a:xfrm>
          <a:prstGeom prst="roundRect">
            <a:avLst>
              <a:gd name="adj" fmla="val 5128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91440" rIns="182880" bIns="9144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400"/>
              </a:spcAft>
            </a:pPr>
            <a:r>
              <a:rPr sz="135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当社サイトでも実践しています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専用ページ、FAQなどの構造化データ、AI向けの案内ファイル（llms.txt）を実装しています。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48640" y="5532120"/>
            <a:ext cx="1109167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検索順位や、特定のAIでの引用をお約束するものではありません。要件の整理から公開まで、一貫して対応します。QRは各対策の詳細ページです。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SNS・マーケティングの自動化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思いつきや資料を、発信の下書きに。公開の判断は人が行います。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12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694944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94944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投げ込む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思いつき・音声・メモ・資料を、1か所へ。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478938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2616098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840126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2840126" y="1810512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2986430" y="1993392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986430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40126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下書きになる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動画・SNS・講座・書籍・販売・資料・マニュアルの7つへ。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770424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4907584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131612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5131612" y="1810512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5277916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277916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131612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人が確認する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内容と公開の判断は、人が行う。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7061911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ounded Rectangle 32"/>
          <p:cNvSpPr/>
          <p:nvPr/>
        </p:nvSpPr>
        <p:spPr>
          <a:xfrm>
            <a:off x="7199071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7423099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7423099" y="1810512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7569403" y="1993392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569403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423099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予約の準備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投稿の予約まで、整えておく。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9353397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9490557" y="2144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714585" y="1810512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9714585" y="1810512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9860889" y="1993392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860889" y="1993392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714585" y="2468880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見直す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反応を見て、次の発信へ。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48640" y="3794760"/>
            <a:ext cx="384048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Web戦略の効率化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48640" y="4206240"/>
            <a:ext cx="1417320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集客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993391" y="4430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ounded Rectangle 48"/>
          <p:cNvSpPr/>
          <p:nvPr/>
        </p:nvSpPr>
        <p:spPr>
          <a:xfrm>
            <a:off x="2130552" y="4430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2377440" y="4206240"/>
            <a:ext cx="1417320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問い合わせ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3822191" y="4430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ounded Rectangle 51"/>
          <p:cNvSpPr/>
          <p:nvPr/>
        </p:nvSpPr>
        <p:spPr>
          <a:xfrm>
            <a:off x="3959352" y="4430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ounded Rectangle 52"/>
          <p:cNvSpPr/>
          <p:nvPr/>
        </p:nvSpPr>
        <p:spPr>
          <a:xfrm>
            <a:off x="4206240" y="4206240"/>
            <a:ext cx="1417320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成約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5650991" y="4430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ounded Rectangle 54"/>
          <p:cNvSpPr/>
          <p:nvPr/>
        </p:nvSpPr>
        <p:spPr>
          <a:xfrm>
            <a:off x="5788151" y="4430268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ounded Rectangle 55"/>
          <p:cNvSpPr/>
          <p:nvPr/>
        </p:nvSpPr>
        <p:spPr>
          <a:xfrm>
            <a:off x="6035040" y="4206240"/>
            <a:ext cx="1417320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継続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48640" y="4983480"/>
            <a:ext cx="1066799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LINE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725168" y="4983480"/>
            <a:ext cx="9144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SNS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2749296" y="4983480"/>
            <a:ext cx="24384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検索対策（SEO・AEO）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5297424" y="4983480"/>
            <a:ext cx="18288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ホームページ・LP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8046720" y="3794760"/>
            <a:ext cx="3593592" cy="1600200"/>
          </a:xfrm>
          <a:prstGeom prst="roundRect">
            <a:avLst>
              <a:gd name="adj" fmla="val 5714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営業しなくても、問い合わせが来る流れを。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発信・集客・問い合わせを、ひとつの仕組みでつなぎます。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48640" y="5760720"/>
            <a:ext cx="1109167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公開の承認は人が行います。ご提供の範囲・状況は、ご相談のうえでご案内します。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土台は、心理学・組織学・社会学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迷わず伝わる設計と、属人化しない組織づくりのために。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13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35935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3593592" cy="54864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901952"/>
            <a:ext cx="3593592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tIns="91440" rIns="182880">
            <a:no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設計力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心理学・行動科学の知見で、迷わず伝わる形に。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・マーケティング・LP・提案の設計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・お客様の動き方から導線をつくる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79" y="1810512"/>
            <a:ext cx="35935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297679" y="1810512"/>
            <a:ext cx="3593592" cy="54864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297679" y="1901952"/>
            <a:ext cx="3593592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tIns="91440" rIns="182880">
            <a:no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組織力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役割と情報の設計で、属人化を仕組みに変える。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・組織学・社会学の知見をふまえた運営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・決め方・権限・記録の見える化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046719" y="1810512"/>
            <a:ext cx="3593592" cy="2331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8046719" y="1810512"/>
            <a:ext cx="3593592" cy="54864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046719" y="1901952"/>
            <a:ext cx="3593592" cy="21945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tIns="91440" rIns="182880">
            <a:noAutofit/>
          </a:bodyPr>
          <a:lstStyle/>
          <a:p>
            <a:pPr algn="l">
              <a:lnSpc>
                <a:spcPts val="2800"/>
              </a:lnSpc>
              <a:spcBef>
                <a:spcPts val="0"/>
              </a:spcBef>
              <a:spcAft>
                <a:spcPts val="300"/>
              </a:spcAft>
            </a:pP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実装力</a:t>
            </a:r>
          </a:p>
          <a:p>
            <a:pPr algn="l">
              <a:lnSpc>
                <a:spcPts val="1900"/>
              </a:lnSpc>
              <a:spcBef>
                <a:spcPts val="0"/>
              </a:spcBef>
              <a:spcAft>
                <a:spcPts val="600"/>
              </a:spcAft>
            </a:pPr>
            <a:r>
              <a:rPr sz="13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AI・Webを、動く形にして届ける。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・Webアプリ・業務システム・自動化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・導入後の定着まで伴走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4343400"/>
            <a:ext cx="110916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マネジメントも、この知見で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4773168"/>
            <a:ext cx="2679192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人事配置の適正化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355848" y="4773168"/>
            <a:ext cx="2679192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評価・処遇の整理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63055" y="4773168"/>
            <a:ext cx="2679192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社内政治への対処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70263" y="4773168"/>
            <a:ext cx="2679192" cy="566928"/>
          </a:xfrm>
          <a:prstGeom prst="roundRect">
            <a:avLst>
              <a:gd name="adj" fmla="val 12903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tIns="0" rIns="45720" bIns="0">
            <a:noAutofit/>
          </a:bodyPr>
          <a:lstStyle/>
          <a:p>
            <a:pPr algn="ctr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対立（コンフリクト）の解決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48640" y="5577840"/>
            <a:ext cx="1109167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特定の心理検査・適性診断ツールの実施を標準で含むものではありません。出典を明示した調査にもとづいて進めます。金額の決定・労使交渉・税務は、社労士・税理士などが担います。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商品・Webページ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講座・教材・診断・テンプレートなど、Webページでご覧いただけます。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14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783080"/>
            <a:ext cx="548640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商品のカテゴリ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48640" y="2240280"/>
            <a:ext cx="15240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経営・事業承継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2182368" y="2240280"/>
            <a:ext cx="12192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法律・相続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511296" y="2240280"/>
            <a:ext cx="16764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税務・財務・資金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97424" y="2240280"/>
            <a:ext cx="18288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バックオフィス整備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2715768"/>
            <a:ext cx="2133599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AI・DX・業務自動化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791968" y="2715768"/>
            <a:ext cx="16764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人材・採用・育成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8095" y="2715768"/>
            <a:ext cx="15240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福祉・介護向け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1824" y="2715768"/>
            <a:ext cx="12192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建設業向け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3191256"/>
            <a:ext cx="12192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製造業向け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877568" y="3191256"/>
            <a:ext cx="16764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店舗・小売業向け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663696" y="3191256"/>
            <a:ext cx="761999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飲食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35424" y="3191256"/>
            <a:ext cx="12192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運送・物流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864352" y="3191256"/>
            <a:ext cx="16764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美容・サロン向け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548640" y="3666744"/>
            <a:ext cx="1219200" cy="365760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講座・研修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" y="4297680"/>
            <a:ext cx="7040880" cy="1051560"/>
          </a:xfrm>
          <a:prstGeom prst="roundRect">
            <a:avLst>
              <a:gd name="adj" fmla="val 8695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あなたの専門ページ（LP）も、つくります。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ブランディングと集客の入口として。商品の出品・販売の準備もお手伝いします。</a:t>
            </a:r>
          </a:p>
        </p:txBody>
      </p:sp>
      <p:pic>
        <p:nvPicPr>
          <p:cNvPr id="29" name="Picture 28" descr="商品ページ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1828800"/>
            <a:ext cx="1188720" cy="1188720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7795260" y="305409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商品ページ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講座・教材など</a:t>
            </a:r>
          </a:p>
        </p:txBody>
      </p:sp>
      <p:pic>
        <p:nvPicPr>
          <p:cNvPr id="31" name="Picture 30" descr="マーケット入口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5480" y="1828800"/>
            <a:ext cx="1188720" cy="118872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9349740" y="305409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マーケット入口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リンク・コ・マーケット</a:t>
            </a:r>
          </a:p>
        </p:txBody>
      </p:sp>
      <p:pic>
        <p:nvPicPr>
          <p:cNvPr id="33" name="Picture 32" descr="資料ライブラリのQRコー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01000" y="3931920"/>
            <a:ext cx="1188720" cy="118872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7795260" y="515721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資料ライブラリ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PDFを無料で閲覧</a:t>
            </a:r>
          </a:p>
        </p:txBody>
      </p:sp>
      <p:pic>
        <p:nvPicPr>
          <p:cNvPr id="35" name="Picture 34" descr="LP制作のQRコード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5480" y="3931920"/>
            <a:ext cx="1188720" cy="1188720"/>
          </a:xfrm>
          <a:prstGeom prst="rect">
            <a:avLst/>
          </a:prstGeom>
        </p:spPr>
      </p:pic>
      <p:sp>
        <p:nvSpPr>
          <p:cNvPr id="36" name="Rectangle 35"/>
          <p:cNvSpPr/>
          <p:nvPr/>
        </p:nvSpPr>
        <p:spPr>
          <a:xfrm>
            <a:off x="9349740" y="515721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LP制作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専門ページづくり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48640" y="5532120"/>
            <a:ext cx="11091672" cy="7315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商品の提供状況・購入方法・価格は、各商品ページでご確認ください。リンク・コ・マーケットは、各社の商品ページへの入口です。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無料診断室（6種）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まずは、ご自身で確認できます。気になる領域から、1分ほどで。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15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3172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317296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874519"/>
            <a:ext cx="3172968" cy="1545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経営課題かんたん診断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6つの質問で、気になる経営課題の領域を確認します。約1分。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58768" y="1810512"/>
            <a:ext cx="3172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858768" y="1810512"/>
            <a:ext cx="317296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858768" y="1874519"/>
            <a:ext cx="3172968" cy="1545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AI活用診断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AI活用・データ整備・ルール・人材など7つの軸を、100点満点で診断します。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168896" y="1810512"/>
            <a:ext cx="3172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7168896" y="1810512"/>
            <a:ext cx="317296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7168896" y="1874519"/>
            <a:ext cx="3172968" cy="1545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組織・人材診断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配置・評価・対立・採用定着・育成など7つの軸を、100点満点で診断します。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566160"/>
            <a:ext cx="3172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48640" y="3566160"/>
            <a:ext cx="317296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48640" y="3630168"/>
            <a:ext cx="3172968" cy="1545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事業承継・企業価値の準備状況セルフチェック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株式・後継者・資産など7つの観点を点検します。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858768" y="3566160"/>
            <a:ext cx="3172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3858768" y="3566160"/>
            <a:ext cx="3172968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3858768" y="3630168"/>
            <a:ext cx="3172968" cy="1545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資金・資産診断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資金繰り・補助金助成金・融資・資産運用の6つの軸を、100点満点で診断します。</a:t>
            </a:r>
          </a:p>
        </p:txBody>
      </p:sp>
      <p:sp>
        <p:nvSpPr>
          <p:cNvPr id="28" name="Rectangle 27"/>
          <p:cNvSpPr/>
          <p:nvPr/>
        </p:nvSpPr>
        <p:spPr>
          <a:xfrm>
            <a:off x="7168896" y="3566160"/>
            <a:ext cx="3172968" cy="1627632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168896" y="3566160"/>
            <a:ext cx="3172968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168896" y="3630168"/>
            <a:ext cx="3172968" cy="15453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2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バックオフィスOS簡易診断</a:t>
            </a:r>
          </a:p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記録・財務・コンプライアンス・DX・組織体制の5つの軸を診断します。</a:t>
            </a:r>
          </a:p>
        </p:txBody>
      </p:sp>
      <p:pic>
        <p:nvPicPr>
          <p:cNvPr id="31" name="Picture 30" descr="診断室（6種）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07040" y="1810512"/>
            <a:ext cx="960120" cy="96012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10287000" y="2807208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診断室（6種）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無料</a:t>
            </a:r>
          </a:p>
        </p:txBody>
      </p:sp>
      <p:pic>
        <p:nvPicPr>
          <p:cNvPr id="33" name="Picture 32" descr="AI活用診断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07040" y="3611880"/>
            <a:ext cx="960120" cy="960120"/>
          </a:xfrm>
          <a:prstGeom prst="rect">
            <a:avLst/>
          </a:prstGeom>
        </p:spPr>
      </p:pic>
      <p:sp>
        <p:nvSpPr>
          <p:cNvPr id="34" name="Rectangle 33"/>
          <p:cNvSpPr/>
          <p:nvPr/>
        </p:nvSpPr>
        <p:spPr>
          <a:xfrm>
            <a:off x="10287000" y="460857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AI活用診断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7つの視点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548640" y="5303520"/>
            <a:ext cx="9875520" cy="566928"/>
          </a:xfrm>
          <a:prstGeom prst="roundRect">
            <a:avLst>
              <a:gd name="adj" fmla="val 16129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診断で見えた課題は、ご相談のなかで、そのまま整理できます。ご相談は無料です。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5943600"/>
            <a:ext cx="11091672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診断は、その場で結果を確認できる簡易なものです（送信を伴うものは、各ページに明記しています）。結果は目安であり、法律・税務・投資などの個別の助言ではありません。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知見記事と用語集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判断に迷いやすいテーマを、出典にもとづいて整理した読み物です。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16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548640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5486400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874519"/>
            <a:ext cx="5486400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37160" bIns="18288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解説記事（5本）</a:t>
            </a: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CO-LINKは何をしてくれる会社？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会社の本質・5つのCO・事業ブランド一覧</a:t>
            </a: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事業承継とM&amp;Aはどう違う？（比較ガイド）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判断軸の整理</a:t>
            </a: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CO-LINKが行うM&amp;A支援の範囲について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行う範囲・行わない範囲・保証しないことの区分</a:t>
            </a: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会社設立の流れ（一般的な手順）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設立登記までの5ステップ</a:t>
            </a:r>
          </a:p>
          <a:p>
            <a:pPr algn="l">
              <a:lnSpc>
                <a:spcPts val="182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絆ネットワークとプロフェッショナルキャリアオフィスの違い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専門家接続と人材紹介の窓口の違い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217920" y="1810512"/>
            <a:ext cx="3931920" cy="347472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6217920" y="1810512"/>
            <a:ext cx="393192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1874519"/>
            <a:ext cx="3931920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37160" bIns="18288">
            <a:noAutofit/>
          </a:bodyPr>
          <a:lstStyle/>
          <a:p>
            <a:pPr algn="l">
              <a:lnSpc>
                <a:spcPts val="2400"/>
              </a:lnSpc>
              <a:spcBef>
                <a:spcPts val="0"/>
              </a:spcBef>
              <a:spcAft>
                <a:spcPts val="4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用語集（6本）</a:t>
            </a:r>
          </a:p>
          <a:p>
            <a:pPr algn="l"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企業価値算定の考え方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DCF法・類似会社比較法・純資産法</a:t>
            </a:r>
          </a:p>
          <a:p>
            <a:pPr algn="l"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M&amp;A仲介と非登録支援の違い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仲介業登録の有無という境界</a:t>
            </a:r>
          </a:p>
          <a:p>
            <a:pPr algn="l"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職業紹介と人材紹介の違い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有料職業紹介事業許可について</a:t>
            </a:r>
          </a:p>
          <a:p>
            <a:pPr algn="l"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PM（プロジェクトマネジメント）とは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助言で終わらせない、というCO-LINKの立場</a:t>
            </a:r>
          </a:p>
          <a:p>
            <a:pPr algn="l"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BPOとは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定型業務代行の考え方</a:t>
            </a:r>
          </a:p>
          <a:p>
            <a:pPr algn="l">
              <a:lnSpc>
                <a:spcPts val="1750"/>
              </a:lnSpc>
              <a:spcBef>
                <a:spcPts val="0"/>
              </a:spcBef>
              <a:spcAft>
                <a:spcPts val="0"/>
              </a:spcAft>
            </a:pPr>
            <a:r>
              <a:rPr sz="1250" b="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補助金と助成金の違い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40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審査の有無・所管省庁の違い</a:t>
            </a:r>
          </a:p>
        </p:txBody>
      </p:sp>
      <p:pic>
        <p:nvPicPr>
          <p:cNvPr id="19" name="Picture 18" descr="知見記事・用語集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10512"/>
            <a:ext cx="1097280" cy="109728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10126980" y="2944368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知見記事・用語集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サイトで読む</a:t>
            </a:r>
          </a:p>
        </p:txBody>
      </p:sp>
      <p:pic>
        <p:nvPicPr>
          <p:cNvPr id="21" name="Picture 20" descr="資料総覧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8440" y="3566160"/>
            <a:ext cx="1097280" cy="109728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0126980" y="470001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資料総覧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パンフレット・会社案内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548640" y="5440680"/>
            <a:ext cx="11091672" cy="822960"/>
          </a:xfrm>
          <a:prstGeom prst="roundRect">
            <a:avLst>
              <a:gd name="adj" fmla="val 11111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200"/>
              </a:spcAft>
            </a:pPr>
            <a:r>
              <a:rPr sz="13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パンフレット・会社案内・PDF資料は、サイトで、ダウンロードしなくてもそのままご覧いただけます。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制度・法令は改正されることがあります。記事は一般的な情報であり、最終判断の前に、該当分野の専門家へご確認ください。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会社概要と拠点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神奈川県と北海道の3拠点で、ご相談をお受けしています。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17 / 19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48640" y="1810512"/>
            <a:ext cx="301752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548640" y="1810512"/>
            <a:ext cx="3017520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48640" y="1874519"/>
            <a:ext cx="3017520" cy="1746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本社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〒225-0015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神奈川県横浜市青葉区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荏田北1丁目2番地1号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Platform412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703320" y="1810512"/>
            <a:ext cx="301752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703320" y="1810512"/>
            <a:ext cx="301752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703320" y="1874519"/>
            <a:ext cx="3017520" cy="1746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新横浜オフィス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〒222-0033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横浜市港北区新横浜3丁目9番5号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新横浜第3東昇ビル リブポートB105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（有料職業紹介事業所）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0" y="1810512"/>
            <a:ext cx="3017520" cy="182880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858000" y="1810512"/>
            <a:ext cx="3017520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858000" y="1874519"/>
            <a:ext cx="3017520" cy="174650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28016" tIns="36576" bIns="18288">
            <a:noAutofit/>
          </a:bodyPr>
          <a:lstStyle/>
          <a:p>
            <a:pPr algn="l">
              <a:lnSpc>
                <a:spcPts val="2320"/>
              </a:lnSpc>
              <a:spcBef>
                <a:spcPts val="0"/>
              </a:spcBef>
              <a:spcAft>
                <a:spcPts val="200"/>
              </a:spcAft>
            </a:pPr>
            <a:r>
              <a:rPr sz="16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函館支店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〒041-0813</a:t>
            </a:r>
          </a:p>
          <a:p>
            <a:pPr algn="l">
              <a:lnSpc>
                <a:spcPts val="172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函館市亀田本町3-21-2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8640" y="3931920"/>
            <a:ext cx="1463040" cy="457200"/>
          </a:xfrm>
          <a:prstGeom prst="rect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会社名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011680" y="3931920"/>
            <a:ext cx="4023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株式会社CO-LINK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48640" y="4462272"/>
            <a:ext cx="1463040" cy="457200"/>
          </a:xfrm>
          <a:prstGeom prst="rect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法人番号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011680" y="4462272"/>
            <a:ext cx="4023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3020003026938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992624"/>
            <a:ext cx="1463040" cy="457200"/>
          </a:xfrm>
          <a:prstGeom prst="rect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設立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11680" y="4992624"/>
            <a:ext cx="4023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2024年9月17日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72200" y="3931920"/>
            <a:ext cx="1463040" cy="457200"/>
          </a:xfrm>
          <a:prstGeom prst="rect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資本金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635240" y="3931920"/>
            <a:ext cx="4023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500万円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72200" y="4462272"/>
            <a:ext cx="1463040" cy="457200"/>
          </a:xfrm>
          <a:prstGeom prst="rect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有料職業紹介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35240" y="4462272"/>
            <a:ext cx="4023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許可番号 14-ユ-302600（全職種・国内）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172200" y="4992624"/>
            <a:ext cx="1463040" cy="457200"/>
          </a:xfrm>
          <a:prstGeom prst="rect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連絡先</a:t>
            </a:r>
          </a:p>
        </p:txBody>
      </p:sp>
      <p:sp>
        <p:nvSpPr>
          <p:cNvPr id="33" name="Rectangle 32"/>
          <p:cNvSpPr/>
          <p:nvPr/>
        </p:nvSpPr>
        <p:spPr>
          <a:xfrm>
            <a:off x="7635240" y="4992624"/>
            <a:ext cx="402336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tIns="0" rIns="45720" bIns="0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TEL 050-3155-1904　info@co-link1618.com</a:t>
            </a:r>
          </a:p>
        </p:txBody>
      </p:sp>
      <p:pic>
        <p:nvPicPr>
          <p:cNvPr id="34" name="Picture 33" descr="拠点・会社概要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8440" y="1810512"/>
            <a:ext cx="1097280" cy="1097280"/>
          </a:xfrm>
          <a:prstGeom prst="rect">
            <a:avLst/>
          </a:prstGeom>
        </p:spPr>
      </p:pic>
      <p:sp>
        <p:nvSpPr>
          <p:cNvPr id="35" name="Rectangle 34"/>
          <p:cNvSpPr/>
          <p:nvPr/>
        </p:nvSpPr>
        <p:spPr>
          <a:xfrm>
            <a:off x="10126980" y="2944368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拠点・会社概要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サイトで見る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48640" y="5669280"/>
            <a:ext cx="11091672" cy="5486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法人番号・設立・資本金は、法人登記簿にもとづく情報です。拠点へのご来訪は、事前のご予約をお願いします。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有料職業紹介と人材戦略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人材の募集・ご紹介から、採用・育成・定着の人材戦略まで。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18 / 19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783080"/>
            <a:ext cx="5120640" cy="566928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0" rIns="182880" bIns="0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許可番号　</a:t>
            </a:r>
            <a:r>
              <a:rPr sz="18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14-ユ-302600</a:t>
            </a: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　全職種・国内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852160" y="1783080"/>
            <a:ext cx="5788152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0" rIns="0" bIns="0">
            <a:noAutofit/>
          </a:bodyPr>
          <a:lstStyle/>
          <a:p>
            <a:pPr algn="l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プロフェッショナルキャリアオフィス（株式会社CO-LINK）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48640" y="2606040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694944" y="2788920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94944" y="278892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264408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要件を整理する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どんな人が必要かを、はっきりさせる。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478938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2616098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840126" y="2606040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840126" y="2606040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2986430" y="2788920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2986430" y="278892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2840126" y="3264408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募集・ご紹介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人材の募集と、ご紹介を行います。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770424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907584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5131612" y="2606040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131612" y="2606040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5277916" y="2788920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277916" y="278892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31612" y="3264408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採用広報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求人・発信の設計で、伝わる募集に。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061911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199071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7423099" y="2606040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423099" y="2606040"/>
            <a:ext cx="1925726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7569403" y="2788920"/>
            <a:ext cx="420624" cy="42062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569403" y="278892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423099" y="3264408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定着・研修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入社後の定着と、育成を支える。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9353397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9490557" y="2939796"/>
            <a:ext cx="219456" cy="118872"/>
          </a:xfrm>
          <a:prstGeom prst="roundRect">
            <a:avLst>
              <a:gd name="adj" fmla="val 50000"/>
            </a:avLst>
          </a:prstGeom>
          <a:noFill/>
          <a:ln w="25400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9714585" y="2606040"/>
            <a:ext cx="1925726" cy="1783080"/>
          </a:xfrm>
          <a:prstGeom prst="rect">
            <a:avLst/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714585" y="2606040"/>
            <a:ext cx="1925726" cy="4572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9860889" y="2788920"/>
            <a:ext cx="420624" cy="420624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9860889" y="2788920"/>
            <a:ext cx="420624" cy="42062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ctr">
              <a:lnSpc>
                <a:spcPts val="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714585" y="3264408"/>
            <a:ext cx="1925726" cy="108813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46304" tIns="18288" rIns="109728" bIns="18288">
            <a:noAutofit/>
          </a:bodyPr>
          <a:lstStyle/>
          <a:p>
            <a:pPr algn="l">
              <a:lnSpc>
                <a:spcPts val="196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人材戦略</a:t>
            </a:r>
          </a:p>
          <a:p>
            <a:pPr algn="l">
              <a:lnSpc>
                <a:spcPts val="165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採用・育成・配置を、会社全体で見直す。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548640" y="4617720"/>
            <a:ext cx="22860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外国人材の導入・運用支援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944368" y="4617720"/>
            <a:ext cx="28956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離職分析・組織コミュニケーション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949696" y="4617720"/>
            <a:ext cx="2286000" cy="347472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" tIns="0" rIns="36576" bIns="0">
            <a:noAutofit/>
          </a:bodyPr>
          <a:lstStyle/>
          <a:p>
            <a:pPr algn="ctr">
              <a:lnSpc>
                <a:spcPts val="156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福祉・介護の現場にも対応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48640" y="5166360"/>
            <a:ext cx="7406640" cy="1097280"/>
          </a:xfrm>
          <a:prstGeom prst="roundRect">
            <a:avLst>
              <a:gd name="adj" fmla="val 8333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人材は、こちらでも募集し、人材戦略も一緒に立てます。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組織づくり・AI・補助金（人材開発支援助成金など）と組み合わせ、採って終わりにしません。</a:t>
            </a:r>
          </a:p>
        </p:txBody>
      </p:sp>
      <p:pic>
        <p:nvPicPr>
          <p:cNvPr id="52" name="Picture 51" descr="企業・求職者の方へ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0" y="4572000"/>
            <a:ext cx="1097280" cy="1097280"/>
          </a:xfrm>
          <a:prstGeom prst="rect">
            <a:avLst/>
          </a:prstGeom>
        </p:spPr>
      </p:pic>
      <p:sp>
        <p:nvSpPr>
          <p:cNvPr id="53" name="Rectangle 52"/>
          <p:cNvSpPr/>
          <p:nvPr/>
        </p:nvSpPr>
        <p:spPr>
          <a:xfrm>
            <a:off x="8252460" y="570585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企業・求職者の方へ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詳しくはこちら</a:t>
            </a:r>
          </a:p>
        </p:txBody>
      </p:sp>
      <p:sp>
        <p:nvSpPr>
          <p:cNvPr id="54" name="Rectangle 53"/>
          <p:cNvSpPr/>
          <p:nvPr/>
        </p:nvSpPr>
        <p:spPr>
          <a:xfrm>
            <a:off x="9829800" y="4572000"/>
            <a:ext cx="1828800" cy="1371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事業所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横浜市港北区新横浜3-9-5 新横浜第3東昇ビル リブポートB105</a:t>
            </a:r>
          </a:p>
          <a:p>
            <a:pPr algn="l">
              <a:lnSpc>
                <a:spcPts val="145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TEL 050-6870-5792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06840" y="-1874519"/>
            <a:ext cx="4754880" cy="4754880"/>
          </a:xfrm>
          <a:prstGeom prst="ellipse">
            <a:avLst/>
          </a:prstGeom>
          <a:noFill/>
          <a:ln w="12700">
            <a:solidFill>
              <a:srgbClr val="EDF0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55480" y="-1325880"/>
            <a:ext cx="3657600" cy="3657600"/>
          </a:xfrm>
          <a:prstGeom prst="ellipse">
            <a:avLst/>
          </a:prstGeom>
          <a:noFill/>
          <a:ln w="12700">
            <a:solidFill>
              <a:srgbClr val="E8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058400" y="-822959"/>
            <a:ext cx="2651760" cy="2651760"/>
          </a:xfrm>
          <a:prstGeom prst="ellipse">
            <a:avLst/>
          </a:prstGeom>
          <a:noFill/>
          <a:ln w="12700">
            <a:solidFill>
              <a:srgbClr val="E2E8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15600" y="-365759"/>
            <a:ext cx="1737360" cy="1737360"/>
          </a:xfrm>
          <a:prstGeom prst="ellipse">
            <a:avLst/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0" y="109728"/>
            <a:ext cx="822960" cy="82296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48640" y="329184"/>
            <a:ext cx="9692640" cy="71323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4000"/>
              </a:lnSpc>
              <a:spcBef>
                <a:spcPts val="0"/>
              </a:spcBef>
              <a:spcAft>
                <a:spcPts val="0"/>
              </a:spcAft>
            </a:pPr>
            <a:r>
              <a:rPr sz="2800" b="1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ご一緒に、はじめましょう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1097280"/>
            <a:ext cx="914400" cy="4572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463040" y="1117854"/>
            <a:ext cx="10177272" cy="914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48640" y="1225296"/>
            <a:ext cx="1078992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まずはお気軽にご相談ください。ご相談は無料です。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48640" y="6455664"/>
            <a:ext cx="8229600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株式会社CO-LINK　事業案内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0241280" y="6455664"/>
            <a:ext cx="1399032" cy="2743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19 / 19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810512"/>
            <a:ext cx="5852160" cy="3108960"/>
          </a:xfrm>
          <a:prstGeom prst="roundRect">
            <a:avLst>
              <a:gd name="adj" fmla="val 2352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74320" tIns="182880" rIns="182880" bIns="91440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600"/>
              </a:spcAft>
            </a:pPr>
            <a:r>
              <a:rPr sz="18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株式会社CO-LINK</a:t>
            </a:r>
          </a:p>
          <a:p>
            <a:pPr algn="l">
              <a:lnSpc>
                <a:spcPts val="30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電話　</a:t>
            </a:r>
            <a:r>
              <a:rPr sz="20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050-3155-1904</a:t>
            </a:r>
          </a:p>
          <a:p>
            <a:pPr algn="l">
              <a:lnSpc>
                <a:spcPts val="22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メール　</a:t>
            </a:r>
            <a:r>
              <a:rPr sz="14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info@co-link1618.com</a:t>
            </a:r>
          </a:p>
          <a:p>
            <a:pPr algn="l">
              <a:lnSpc>
                <a:spcPts val="2200"/>
              </a:lnSpc>
              <a:spcBef>
                <a:spcPts val="0"/>
              </a:spcBef>
              <a:spcAft>
                <a:spcPts val="2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公式LINE　</a:t>
            </a:r>
            <a:r>
              <a:rPr sz="14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@307qvmdt</a:t>
            </a:r>
          </a:p>
          <a:p>
            <a:pPr algn="l">
              <a:lnSpc>
                <a:spcPts val="2200"/>
              </a:lnSpc>
              <a:spcBef>
                <a:spcPts val="0"/>
              </a:spcBef>
              <a:spcAft>
                <a:spcPts val="800"/>
              </a:spcAft>
            </a:pPr>
            <a:r>
              <a:rPr sz="1200" b="1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公式サイト　</a:t>
            </a:r>
            <a:r>
              <a:rPr sz="14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https://co-linkweb.com/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本社　〒225-0015 横浜市青葉区荏田北1-2-1 Platform412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函館支店　〒041-0813 函館市亀田本町3-21-2</a:t>
            </a:r>
          </a:p>
        </p:txBody>
      </p:sp>
      <p:pic>
        <p:nvPicPr>
          <p:cNvPr id="14" name="Picture 13" descr="公式LINEのQRコード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0" y="1874519"/>
            <a:ext cx="1417320" cy="1417320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6583679" y="3328415"/>
            <a:ext cx="169164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公式LINE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友だち追加</a:t>
            </a:r>
          </a:p>
        </p:txBody>
      </p:sp>
      <p:pic>
        <p:nvPicPr>
          <p:cNvPr id="16" name="Picture 15" descr="公式サイトのQRコード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58200" y="1874519"/>
            <a:ext cx="1417320" cy="141732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8321040" y="3328415"/>
            <a:ext cx="169164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公式サイト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co-linkweb.com</a:t>
            </a:r>
          </a:p>
        </p:txBody>
      </p:sp>
      <p:pic>
        <p:nvPicPr>
          <p:cNvPr id="18" name="Picture 17" descr="無料診断室のQRコード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95560" y="1874519"/>
            <a:ext cx="1417320" cy="14173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0058400" y="3328415"/>
            <a:ext cx="169164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無料診断室</a:t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6種のセルフチェック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83680" y="3749039"/>
            <a:ext cx="5056632" cy="1188720"/>
          </a:xfrm>
          <a:prstGeom prst="roundRect">
            <a:avLst>
              <a:gd name="adj" fmla="val 7692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56032" tIns="73152" rIns="228600" bIns="73152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200"/>
              </a:spcAft>
            </a:pPr>
            <a:r>
              <a:rPr sz="1400" b="1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共に取り組む方を募集しています</a:t>
            </a:r>
          </a:p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150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士業・専門家・実務家のみなさま。勉強会から共創事業へ。</a:t>
            </a:r>
          </a:p>
        </p:txBody>
      </p:sp>
      <p:pic>
        <p:nvPicPr>
          <p:cNvPr id="21" name="Picture 20" descr="のQRコード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2960" y="5212080"/>
            <a:ext cx="868680" cy="86868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457200" y="6117336"/>
            <a:ext cx="1600200" cy="5669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ctr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5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/>
            </a:r>
          </a:p>
          <a:p>
            <a:pPr algn="ctr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1828800" y="5166360"/>
            <a:ext cx="4754880" cy="1005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tIns="0" rIns="0" bIns="0">
            <a:noAutofit/>
          </a:bodyPr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専門家・実務家の方へ（参加のご案内）</a:t>
            </a:r>
          </a:p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https://co-linkweb.com/join</a:t>
            </a:r>
          </a:p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報酬は役割と作業量に応じ、着手前に書面で決めます。紹介料は設けません。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83680" y="5120640"/>
            <a:ext cx="5056632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0" tIns="0" rIns="0" bIns="0">
            <a:noAutofit/>
          </a:bodyPr>
          <a:lstStyle/>
          <a:p>
            <a:pPr algn="l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有料職業紹介 許可番号 14-ユ-302600</a:t>
            </a:r>
          </a:p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50" b="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資料は一般的なご案内であり、法律・税務・労務・投資等の個別の助言ではありません。補助金・助成金の採択・受給を保証するものではありません。CO-LINKは公的な認定機関ではなく、当社の民間認定は公的認定とは異なります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CO-LINK 事業案内パンフレット</dc:title>
  <dc:subject>法律関係・事業承継・コンサル・共創事業・AIデラックス支援・AIスクール・補助金・Web/SEO/AEO・SNS自動化・有料職業紹介</dc:subject>
  <dc:creator>株式会社CO-LINK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