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2A3C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822960" y="23317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DESCRIPTION ／ MASTER V2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2788920"/>
            <a:ext cx="10515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CO-LINK 事業説明書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822960" y="4434840"/>
            <a:ext cx="9875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12事業ライン・6ブランドで読み解く、統合経営支援オペレーターの全体像。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株式会社CO-LINK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対象業種・入口商品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257800" cy="210312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173736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ビーチヘッド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14400" y="20574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福祉（介護・障害福祉）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2468880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制度対応・人材確保・記録業務など、業種特有の負荷が大きい分野に重点的に取り組んでいます。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63640" y="1554480"/>
            <a:ext cx="5257800" cy="210312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537960" y="173736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水平展開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37960" y="20574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飲食・建設など地域中小企業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37960" y="2468880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共通のバックオフィス基盤に、業種特有の支援を組み合わせて提供します。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2148840"/>
          </a:xfrm>
          <a:prstGeom prst="rect">
            <a:avLst/>
          </a:prstGeom>
          <a:solidFill>
            <a:srgbClr val="1B2A3C"/>
          </a:solidFill>
          <a:ln/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914400" y="4160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入口商品｜短期バックオフィス整備パック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14400" y="452628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まず1〜2ヶ月で、経理・労務・情報管理などのバックオフィス基盤を整えます。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14400" y="5074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小規模：目安20〜30万円　／　中規模：目安40〜50万円（個別見積り）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14400" y="55321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D8D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最重点ドメイン：相続・事業承継・M&amp;A準備 —「ワンアクション・スリーゴール」（①業務改善②制度活用③ファイナンス／相続・承継）を核に据えています。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会社概要</a:t>
            </a:r>
            <a:endParaRPr lang="en-US" sz="27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508760"/>
          <a:ext cx="10881360" cy="914400"/>
        </p:xfrm>
        <a:graphic>
          <a:graphicData uri="http://schemas.openxmlformats.org/drawingml/2006/table">
            <a:tbl>
              <a:tblPr/>
              <a:tblGrid>
                <a:gridCol w="3291840"/>
                <a:gridCol w="7589520"/>
              </a:tblGrid>
              <a:tr h="4846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会社名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株式会社CO-LINK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法人番号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3020003026938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設立年月日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2024年9月17日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資本金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500万円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事業年度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現在第3期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本社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〒225-0015 神奈川県横浜市青葉区荏田北1-2-1 Platform412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新横浜オフィス（有料職業紹介事業所）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〒222-0033 横浜市港北区新横浜三丁目9番5号 新横浜第3東昇ビル リブポート新横浜B105（TEL 050-6870-5792）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函館支店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北海道函館市亀田本町3-21-2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電話番号（本社代表）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050-3155-1904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4846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メールアドレス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info@co-link1618.com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B2A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858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ご留意事項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868680" y="1645920"/>
            <a:ext cx="82296" cy="82296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1143000" y="1554480"/>
            <a:ext cx="9875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D8D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CO-LINK認定は公的認定ではなく、CO-LINKが独自基準で運営する民間認定です。公的な「認定経営革新等支援機関」とは異なり、株式会社CO-LINK自体はその登録を保有していません。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868680" y="2468880"/>
            <a:ext cx="82296" cy="82296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1143000" y="2377440"/>
            <a:ext cx="9875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D8D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補助金・助成金の採択を保証するものではありません。制度要件・申請可否・採択可能性は個別事情により異なります。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68680" y="3291840"/>
            <a:ext cx="82296" cy="82296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1143000" y="3200400"/>
            <a:ext cx="9875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D8D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法務・税務・労務・登記等、法的に留保された専門業務の最終判断は、LINK-A経由で接続する有資格の専門家が行います。CO-LINK自身がこれらの業務を行うものではありません。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68680" y="4114800"/>
            <a:ext cx="82296" cy="82296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1143000" y="4023360"/>
            <a:ext cx="9875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D8D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実在しない実績・数値は掲載していません。事例はご了承いただけたお客様分から順次公開します。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868680" y="4937760"/>
            <a:ext cx="82296" cy="82296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1143000" y="4846320"/>
            <a:ext cx="9875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D8D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本資料の記載内容は一般的なご案内です。個別の可否・金額・スケジュールは、ご相談内容に応じて別途ご案内します。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22960" y="612648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※専門家確認要（HITL推奨）　　TEL 050-3155-1904　／　info@co-link1618.com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ARE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CO-LINKとは何者か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6675120" cy="123444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1783080"/>
            <a:ext cx="61264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7A2F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助言ではなく、仕組みの設計・構築・運用（PM）が主語。</a:t>
            </a:r>
            <a:endParaRPr lang="en-US" sz="16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B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小企業に対して『お金が流れて稼げる仕組み』『集客のシステム』『組織体制』『戦略』を、設計から実装・運用まで一体で構築し、プロジェクトマネジメント（PM）として最後まで動かします。社内で対応しきれない専門領域は、専門家接続基盤「LINK-A」を通じて有資格の専門家へ接続します。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2960" y="3063240"/>
            <a:ext cx="502920" cy="50292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822960" y="3063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08760" y="3008376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Co-operation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508760" y="3355848"/>
            <a:ext cx="5212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事業構造・集客システム・組織・戦略を経営者と共にゼロから描く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22960" y="4114800"/>
            <a:ext cx="502920" cy="50292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822960" y="4114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08760" y="4059936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Co-creation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508760" y="4407408"/>
            <a:ext cx="5212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SOP・自動化・BPO・コンテンツなど必要な手段を組み合わせ実装する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22960" y="5166360"/>
            <a:ext cx="502920" cy="50292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822960" y="5166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508760" y="5111496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Co-working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508760" y="5458968"/>
            <a:ext cx="5212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成果が再現するまで、監視・改善・PMとして伴走し続ける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7635240" y="1600200"/>
            <a:ext cx="3931920" cy="4617720"/>
          </a:xfrm>
          <a:prstGeom prst="rect">
            <a:avLst/>
          </a:prstGeom>
          <a:solidFill>
            <a:srgbClr val="1B2A3C"/>
          </a:solidFill>
          <a:ln/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7909560" y="187452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提供価値の背骨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909560" y="23774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643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321040" y="2395728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徹底調査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8092440" y="2761488"/>
            <a:ext cx="0" cy="256032"/>
          </a:xfrm>
          <a:prstGeom prst="line">
            <a:avLst/>
          </a:prstGeom>
          <a:noFill/>
          <a:ln w="19050">
            <a:solidFill>
              <a:srgbClr val="7A2F20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7909560" y="3035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643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321040" y="3054096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仕組み設計・戦略立案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8092440" y="3419856"/>
            <a:ext cx="0" cy="256032"/>
          </a:xfrm>
          <a:prstGeom prst="line">
            <a:avLst/>
          </a:prstGeom>
          <a:noFill/>
          <a:ln w="19050">
            <a:solidFill>
              <a:srgbClr val="7A2F20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7909560" y="369417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643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321040" y="3712464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実装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8092440" y="4078224"/>
            <a:ext cx="0" cy="256032"/>
          </a:xfrm>
          <a:prstGeom prst="line">
            <a:avLst/>
          </a:prstGeom>
          <a:noFill/>
          <a:ln w="19050">
            <a:solidFill>
              <a:srgbClr val="7A2F20"/>
            </a:solidFill>
            <a:prstDash val="solid"/>
          </a:ln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7909560" y="43525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643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8321040" y="4370832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連携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8092440" y="4736592"/>
            <a:ext cx="0" cy="256032"/>
          </a:xfrm>
          <a:prstGeom prst="line">
            <a:avLst/>
          </a:prstGeom>
          <a:noFill/>
          <a:ln w="19050">
            <a:solidFill>
              <a:srgbClr val="7A2F20"/>
            </a:solidFill>
            <a:prstDash val="solid"/>
          </a:ln>
        </p:spPr>
        <p:txBody>
          <a:bodyPr/>
          <a:p/>
        </p:txBody>
      </p:sp>
      <p:sp>
        <p:nvSpPr>
          <p:cNvPr id="32" name="Text 30"/>
          <p:cNvSpPr/>
          <p:nvPr/>
        </p:nvSpPr>
        <p:spPr>
          <a:xfrm>
            <a:off x="7909560" y="50109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643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321040" y="50292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継続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8092440" y="5394960"/>
            <a:ext cx="0" cy="256032"/>
          </a:xfrm>
          <a:prstGeom prst="line">
            <a:avLst/>
          </a:prstGeom>
          <a:noFill/>
          <a:ln w="19050">
            <a:solidFill>
              <a:srgbClr val="7A2F20"/>
            </a:solidFill>
            <a:prstDash val="solid"/>
          </a:ln>
        </p:spPr>
        <p:txBody>
          <a:bodyPr/>
          <a:p/>
        </p:txBody>
      </p:sp>
      <p:sp>
        <p:nvSpPr>
          <p:cNvPr id="35" name="Text 33"/>
          <p:cNvSpPr/>
          <p:nvPr/>
        </p:nvSpPr>
        <p:spPr>
          <a:xfrm>
            <a:off x="7909560" y="56692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643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8321040" y="5687568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承継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三層構造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10881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AIや自動化は、あくまで実装の手段のひとつです。主語は常に、事業構造・組織構造・PMにあります。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10881360" cy="118872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914400" y="224028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14400" y="2514600"/>
            <a:ext cx="3566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中核能力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663440" y="2221992"/>
            <a:ext cx="6583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仕組み構築・組織設計・お金の流れの設計・プロジェクトマネジメント。CO-LINKの本質はここにあります。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40080" y="3474720"/>
            <a:ext cx="10881360" cy="1188720"/>
          </a:xfrm>
          <a:prstGeom prst="rect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914400" y="365760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14400" y="3931920"/>
            <a:ext cx="3566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LINK-A（PM事業）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663440" y="3639312"/>
            <a:ext cx="6583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F2E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旗艦プロジェクトであり、同時に全社の専門家接続インフラ。プラットフォーム名はLINK-Aですが、事業の実体はPM事業です。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40080" y="4892040"/>
            <a:ext cx="10881360" cy="118872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914400" y="507492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14400" y="5349240"/>
            <a:ext cx="3566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事業ライン（12事業・6ブランド）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4663440" y="5056632"/>
            <a:ext cx="6583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中核能力の上に構築された、具体的なサービス群です。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12事業ライン・6ブランド 全体像</a:t>
            </a:r>
            <a:endParaRPr lang="en-US" sz="27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463040"/>
          <a:ext cx="10881360" cy="4937760"/>
        </p:xfrm>
        <a:graphic>
          <a:graphicData uri="http://schemas.openxmlformats.org/drawingml/2006/table">
            <a:tbl>
              <a:tblPr/>
              <a:tblGrid>
                <a:gridCol w="731520"/>
                <a:gridCol w="7589520"/>
                <a:gridCol w="2560320"/>
              </a:tblGrid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3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事業名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3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ブランド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3C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統合経営顧問・PM事業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CO-LINK 本体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LINK-A（専門家接続プラットフォーム／PM事業）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有料職業紹介事業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LINK-C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BPO事業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LINK-B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ファイナンス・補助金助成金支援事業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相続・事業承継準備支援事業（重点領域）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M&amp;A準備支援事業（重点領域）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許認可・民間認定支援事業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CO-LINK 本体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AI導入支援事業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マーケティング事業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組織開発・ブランディング・コミュニティプロデュース事業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CO-LINK 本体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A643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LINK-E（徹底調査・法的調査支援事業）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LINK-E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 本体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戦略設計・仕組みづくり・組織づくりに特化する総合顧問会社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64008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80160" y="1508760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統合経営顧問・PM事業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280160" y="1901952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会社全体の課題を整理し、実行を最後まで動かす中核事業。課題の構造化・ロードマップ設計・実行のPMを一体で伴走します。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0080" y="2688336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40080" y="26883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80160" y="2642616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許認可・民間認定支援事業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280160" y="3035808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許認可の取得・更新支援、他機関の民間認定取得支援、CO-LINK自身の認定発行を一体で提供。コンプライアンス規程・BCP整備支援も含みます。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3822192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640080" y="3822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80160" y="3776472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組織開発・ブランディング・コミュニティプロデュース事業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280160" y="4169664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組織体制構築、講義・セミナー・研修プロデュース、ブランディングプロデュース、会員コミュニティの設計・運営を担います。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5001768"/>
            <a:ext cx="10881360" cy="68580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868680" y="51206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A2F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留意事項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68680" y="5358384"/>
            <a:ext cx="10424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CO-LINK独自の認定は公的な「認定経営革新等支援機関」等とは異なる民間認定であり、常に明確に区別します。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LINK-A（PM事業）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専門家接続を軸に複合案件をPMとして動かす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64008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80160" y="1508760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ファイナンス・補助金助成金支援事業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280160" y="1901952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資金繰り・会計分析・簡易企業価値算定・補助金助成金の要件スクリーニングを担います。採択・受給は保証しません。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0080" y="2688336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40080" y="26883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80160" y="2642616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相続・事業承継準備支援事業（重点領域）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280160" y="3035808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相続・株式・後継者体制の棚卸しを行い、専門家接続を起点として準備を前進させます。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3822192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640080" y="3822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80160" y="3776472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M&amp;A準備支援事業（重点領域）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280160" y="4169664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企業価値の磨き上げ・資料整備・専門家接続・PMIを担当。仲介行為は登録済み提携先が行います。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5001768"/>
            <a:ext cx="10881360" cy="77724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868680" y="51206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A2F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接続する専門家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68680" y="5358384"/>
            <a:ext cx="10424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弁護士・税理士・公認会計士・司法書士・社会保険労務士・行政書士・金融機関/融資アドバイザー・不動産事業者。士業への報酬は紹介の対価ではなく契約上の役割・工数に対してのみ支払われます。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LINK-C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有料職業紹介事業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64008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80160" y="1508760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求人企業への人材紹介、採用広報、研修/教育まで一貫支援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280160" y="1874520"/>
            <a:ext cx="9966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「紹介して終わり」にせず、採用後の定着まで伴走する点が特徴です。</a:t>
            </a:r>
            <a:endParaRPr lang="en-US" sz="1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2331720"/>
          <a:ext cx="1088136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850392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許可番号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14-ユ-302600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許可年月日／有効期間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令和8年8月1日／令和8年8月1日〜令和11年7月31日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取扱職種の範囲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全職種・国内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事業所名称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株式会社CO-LINK プロフェッショナルキャリアオフィス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事業所所在地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〒222-0033 横浜市港北区新横浜三丁目9番5号 新横浜第3東昇ビル リブポート新横浜B105（TEL 050-6870-5792）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職業紹介責任者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西尾 恵子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7A2F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職業紹介手数料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B2A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理論年収の37％を上限、または500,000円のいずれか高い額（手数料負担者：求人者、消費税別途）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4DA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 6"/>
          <p:cNvSpPr/>
          <p:nvPr/>
        </p:nvSpPr>
        <p:spPr>
          <a:xfrm>
            <a:off x="640080" y="58064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※返戻金規定・苦情処理体制等、その他の法定表示事項は確定次第追記します。実績数値は未確定のため掲載していません。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LINK-B ／ LINK-D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定型業務の代行と、AI・マーケティングの実装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3429000" cy="448056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60120" y="1920240"/>
            <a:ext cx="502920" cy="50292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960120" y="1920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2788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BPO事業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60120" y="3246120"/>
            <a:ext cx="27889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事務・記録・会議・請求等の定型業務を代行・仕組み化。フード・メンタルケア・リモート運用支援等の現場実務系サポートも含みます。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43400" y="1600200"/>
            <a:ext cx="3429000" cy="448056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10" name="Shape 8"/>
          <p:cNvSpPr/>
          <p:nvPr/>
        </p:nvSpPr>
        <p:spPr>
          <a:xfrm>
            <a:off x="4663440" y="1920240"/>
            <a:ext cx="502920" cy="50292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663440" y="1920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663440" y="2606040"/>
            <a:ext cx="2788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AI導入支援事業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663440" y="3246120"/>
            <a:ext cx="27889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AI診断・ツール選定・導入・定着伴走を一気通貫で支援。法務・税務・労務等の判断はAI出力のみで確定しません。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046720" y="1600200"/>
            <a:ext cx="3429000" cy="448056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15" name="Shape 13"/>
          <p:cNvSpPr/>
          <p:nvPr/>
        </p:nvSpPr>
        <p:spPr>
          <a:xfrm>
            <a:off x="8366760" y="1920240"/>
            <a:ext cx="502920" cy="50292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8366760" y="1920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366760" y="2606040"/>
            <a:ext cx="2788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マーケティング事業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366760" y="3246120"/>
            <a:ext cx="27889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集客の仕組み設計からSNS戦略・広告/コンテンツ運用までを支援します。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643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LINK-E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881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徹底調査・法的調査支援事業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457200" cy="457200"/>
          </a:xfrm>
          <a:prstGeom prst="ellipse">
            <a:avLst/>
          </a:prstGeom>
          <a:solidFill>
            <a:srgbClr val="A6432E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640080" y="1554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80160" y="1508760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調査選定 → 徹底調査 → 戦略設計 → 分析検証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280160" y="1901952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業務・組織・資金・法務・市場・競合・制度の一次情報収集から、収集した情報の裏取り・反証までを専任で担う独立事業です。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0080" y="2944368"/>
            <a:ext cx="10881360" cy="868680"/>
          </a:xfrm>
          <a:prstGeom prst="rect">
            <a:avLst/>
          </a:prstGeom>
          <a:solidFill>
            <a:srgbClr val="FAF7F5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868680" y="30632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A2F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法的調査への対応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68680" y="3300984"/>
            <a:ext cx="10424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16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発信者情報開示請求等の法的調査は、探偵業届出を有する専門家（代表・パートナー個人）と連携して実施します。CO-LINK（法人）が届出主体ではありません。最終的な法的判断・請求手続は必ず弁護士が行います。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6510528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CO-LINK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07040" y="65105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2026-08-19T22:40:20Z</dcterms:created>
  <dcterms:modified xsi:type="dcterms:W3CDTF">2026-08-19T22:40:20Z</dcterms:modified>
</cp:coreProperties>
</file>